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Raleway"/>
      <p:regular r:id="rId114"/>
      <p:bold r:id="rId115"/>
      <p:italic r:id="rId116"/>
      <p:boldItalic r:id="rId117"/>
    </p:embeddedFont>
    <p:embeddedFont>
      <p:font typeface="Roboto"/>
      <p:regular r:id="rId118"/>
      <p:bold r:id="rId119"/>
      <p:italic r:id="rId120"/>
      <p:boldItalic r:id="rId121"/>
    </p:embeddedFont>
    <p:embeddedFont>
      <p:font typeface="Helvetica Neue"/>
      <p:regular r:id="rId122"/>
      <p:bold r:id="rId123"/>
      <p:italic r:id="rId124"/>
      <p:boldItalic r:id="rId125"/>
    </p:embeddedFont>
    <p:embeddedFont>
      <p:font typeface="Source Sans Pro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6A69A5-F753-4339-A402-E68CB5E8FBA1}">
  <a:tblStyle styleId="{FB6A69A5-F753-4339-A402-E68CB5E8FB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SourceSansPro-boldItalic.fntdata"/><Relationship Id="rId128" Type="http://schemas.openxmlformats.org/officeDocument/2006/relationships/font" Target="fonts/SourceSansPro-italic.fntdata"/><Relationship Id="rId127" Type="http://schemas.openxmlformats.org/officeDocument/2006/relationships/font" Target="fonts/SourceSansPro-bold.fntdata"/><Relationship Id="rId126" Type="http://schemas.openxmlformats.org/officeDocument/2006/relationships/font" Target="fonts/SourceSansPro-regular.fntdata"/><Relationship Id="rId26" Type="http://schemas.openxmlformats.org/officeDocument/2006/relationships/slide" Target="slides/slide21.xml"/><Relationship Id="rId121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120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HelveticaNeue-boldItalic.fntdata"/><Relationship Id="rId29" Type="http://schemas.openxmlformats.org/officeDocument/2006/relationships/slide" Target="slides/slide24.xml"/><Relationship Id="rId124" Type="http://schemas.openxmlformats.org/officeDocument/2006/relationships/font" Target="fonts/HelveticaNeue-italic.fntdata"/><Relationship Id="rId123" Type="http://schemas.openxmlformats.org/officeDocument/2006/relationships/font" Target="fonts/HelveticaNeue-bold.fntdata"/><Relationship Id="rId122" Type="http://schemas.openxmlformats.org/officeDocument/2006/relationships/font" Target="fonts/HelveticaNeue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-regular.fntdata"/><Relationship Id="rId117" Type="http://schemas.openxmlformats.org/officeDocument/2006/relationships/font" Target="fonts/Raleway-boldItalic.fntdata"/><Relationship Id="rId116" Type="http://schemas.openxmlformats.org/officeDocument/2006/relationships/font" Target="fonts/Raleway-italic.fntdata"/><Relationship Id="rId115" Type="http://schemas.openxmlformats.org/officeDocument/2006/relationships/font" Target="fonts/Raleway-bold.fntdata"/><Relationship Id="rId119" Type="http://schemas.openxmlformats.org/officeDocument/2006/relationships/font" Target="fonts/Robot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aleway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2b611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2b611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c29f71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c29f71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a8110e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a8110e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ba8110e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6ba8110e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2d29b77b34_6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2d29b77b34_6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d29b77b34_6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2d29b77b34_6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2d29b77b34_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2d29b77b34_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2d29b77b34_6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2d29b77b34_6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d29b77b34_6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2d29b77b34_6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2d29b77b34_6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2d29b77b34_6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2d29b77b34_6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2d29b77b34_6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c29f712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c29f712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c1b4ee4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c1b4ee4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c1b4ee4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c1b4ee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c51a255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c51a255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aa22cf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daa22cf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c1b4ee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c1b4ee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c1b4ee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c1b4ee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0c1b4ee4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0c1b4ee4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c29f712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c29f71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23cb483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23cb483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c1b4ee4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c1b4ee4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c51a255e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c51a255e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29f71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29f71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c1b4ee4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c1b4ee4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c29f712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0c29f712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82db00f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82db00f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c29f712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c29f712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0c51a255e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0c51a255e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1ef599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1ef599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c51a255e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0c51a255e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25be5b7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25be5b7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c29f712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c29f712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c51a25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0c51a25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ba8110e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ba8110e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1ef599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b1ef599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1ef599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1ef599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1ef599d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1ef599d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1ef599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1ef599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0c29f712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0c29f712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6abafd5c0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6abafd5c0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0c29f712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0c29f712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a2f0e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a2f0e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b1ef599d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b1ef599d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dc8ca67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dc8ca67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c29f712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c29f712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6d621b8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6d621b8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c29f712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c29f712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0c29f71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0c29f71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6abafd5c0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66abafd5c0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6b223519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6b223519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c29f712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c29f712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c29f712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c29f712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d9e9fc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d9e9fc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c51a255e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c51a255e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0c29f712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0c29f712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0c29f712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0c29f712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c51a255e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c51a255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0c51a255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0c51a255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c29f712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c29f712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0c29f712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0c29f712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0c51a255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0c51a255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61f7c7c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61f7c7c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82db00f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a82db00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a2f0e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a2f0e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83dbf9df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a83dbf9df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b276093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b276093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0c51a255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0c51a255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b2760938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b2760938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83dbf9df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a83dbf9df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a83dbf9df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a83dbf9df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b2760938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b2760938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b43289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b43289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83dbf9df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a83dbf9d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83dbf9df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83dbf9df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aa22cfc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aa22cfc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6abafd5c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66abafd5c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83dbf9d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a83dbf9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6b2235197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36b2235197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6b2235197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36b2235197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b4d35f5c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b4d35f5c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b4d35f5c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b4d35f5c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a83dbf9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a83dbf9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83dbf9d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83dbf9d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83dbf9df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a83dbf9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db43289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db43289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c1b4ee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c1b4ee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0c51a255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0c51a255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b2760938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b2760938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b4d35f5c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b4d35f5c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b4d35f5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b4d35f5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b4d35f5c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b4d35f5c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b4d35f5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b4d35f5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b4d35f5c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b4d35f5c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b4d35f5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b4d35f5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b4d35f5c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6b4d35f5c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b4d35f5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b4d35f5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c29f71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c29f71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b4d35f5c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b4d35f5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b4d35f5c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b4d35f5c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b4d35f5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6b4d35f5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6b2760938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6b2760938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6b611622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6b611622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b2760938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6b2760938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b2760938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6b2760938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d29b77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2d29b77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2d29b77b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2d29b77b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2d29b77b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2d29b77b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EA2D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 flipH="1" rot="10800000">
            <a:off x="0" y="-100"/>
            <a:ext cx="9144000" cy="215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8421799" y="46125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EA2D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9144000" cy="211800"/>
          </a:xfrm>
          <a:prstGeom prst="rect">
            <a:avLst/>
          </a:prstGeom>
          <a:solidFill>
            <a:srgbClr val="EA2D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mailto:dev.alexandre.chevalier@gmail.com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5" Type="http://schemas.openxmlformats.org/officeDocument/2006/relationships/hyperlink" Target="mailto:dev.alexandre.chevalier@gmail.com" TargetMode="External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alexandrechevalier.notion.site/Calculateur-de-calories-b1536752aed048959a046fc4090d6e9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java.com/fr/about/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alexandre-chevalier-610555ba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6.png"/><Relationship Id="rId6" Type="http://schemas.openxmlformats.org/officeDocument/2006/relationships/image" Target="../media/image12.png"/><Relationship Id="rId7" Type="http://schemas.openxmlformats.org/officeDocument/2006/relationships/hyperlink" Target="https://alexandrechevalier.fr/" TargetMode="External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lab.com/alexandre.chevalier/recipe-project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fr.wikibooks.org/wiki/Programmation_Java/Transtypag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r.wikibooks.org/wiki/Programmation_Java/Transtypag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oracle.com/technetwork/java/javase/downloads/jdk8-downloads-2133151.html" TargetMode="External"/><Relationship Id="rId4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eclipse.org/downloads/" TargetMode="External"/><Relationship Id="rId4" Type="http://schemas.openxmlformats.org/officeDocument/2006/relationships/hyperlink" Target="https://www.jetbrains.com/idea/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mailto:dev.alexandre.chevalier@gmail.co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fr.wikibooks.org/wiki/Programmation_Jav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r.wikibooks.org/wiki/Programmation_Java" TargetMode="External"/><Relationship Id="rId4" Type="http://schemas.openxmlformats.org/officeDocument/2006/relationships/hyperlink" Target="https://www.emse.fr/~picard/cours/1A/java/livretJava.pdf" TargetMode="External"/><Relationship Id="rId5" Type="http://schemas.openxmlformats.org/officeDocument/2006/relationships/hyperlink" Target="https://www.jmdoudoux.fr/accueil_java.htm#dej" TargetMode="External"/><Relationship Id="rId6" Type="http://schemas.openxmlformats.org/officeDocument/2006/relationships/hyperlink" Target="https://www.baeldung.com/" TargetMode="External"/><Relationship Id="rId7" Type="http://schemas.openxmlformats.org/officeDocument/2006/relationships/hyperlink" Target="https://www.mkyong.com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w3schools.com/java/java_packages.asp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baeldung.com/java-comparing-object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fr.wikibooks.org/wiki/Programmation_Java/Interfaces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mailto:dev.alexandre.chevalier@gmail.com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485875" y="264475"/>
            <a:ext cx="51849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"/>
                <a:ea typeface="Helvetica Neue"/>
                <a:cs typeface="Helvetica Neue"/>
                <a:sym typeface="Helvetica Neue"/>
              </a:rPr>
              <a:t>Formation à Java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"/>
                <a:ea typeface="Helvetica Neue"/>
                <a:cs typeface="Helvetica Neue"/>
                <a:sym typeface="Helvetica Neue"/>
              </a:rPr>
              <a:t>Initiation à la programmation orientée objet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fr" sz="1400">
                <a:latin typeface="Helvetica Neue"/>
                <a:ea typeface="Helvetica Neue"/>
                <a:cs typeface="Helvetica Neue"/>
                <a:sym typeface="Helvetica Neue"/>
              </a:rPr>
              <a:t>iveau débutant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637625" y="4658575"/>
            <a:ext cx="38802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Alexandre Chevalier - octobre 2022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032950" y="3260425"/>
            <a:ext cx="5078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 bases du langage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6525" y="179980"/>
            <a:ext cx="533049" cy="9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langage de programmation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de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développer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des applications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Orienté objet : tout code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exécuté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fait partie d’un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Multi-plateforme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Fortement typé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-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Types primitifs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-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Types référence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Mais aussi … tout un écosystème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JRE,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JDK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JVM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EJB, JSP,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JAX-RS, JSF, JDBC, Swing, Tomcat,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Spring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Hibernate, 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Java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/>
          <p:nvPr>
            <p:ph idx="1" type="body"/>
          </p:nvPr>
        </p:nvSpPr>
        <p:spPr>
          <a:xfrm>
            <a:off x="311700" y="11524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Ecosystème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Syntaxe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 langage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Programmation orientée objet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Classes, objets,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encapsulation,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héritage, polymorphisme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Architecture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d’une application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Aperçu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JDBC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exemple de connexion à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 de données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Aperçu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JavaFX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exemple d’application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graphique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Rappels et résumé</a:t>
            </a:r>
            <a:endParaRPr/>
          </a:p>
        </p:txBody>
      </p:sp>
      <p:sp>
        <p:nvSpPr>
          <p:cNvPr id="896" name="Google Shape;896;p1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4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Comprendre la programmation orientée objet n’est pas simple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Pratiquer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est nécessaire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Poser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même quand elles ont l’air naïves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Lire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code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Lire la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même si c’est incompréhensible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Prendre du recul avec le temps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1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Pour aller plus loin</a:t>
            </a:r>
            <a:endParaRPr/>
          </a:p>
        </p:txBody>
      </p:sp>
      <p:sp>
        <p:nvSpPr>
          <p:cNvPr id="903" name="Google Shape;903;p1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5"/>
          <p:cNvSpPr txBox="1"/>
          <p:nvPr>
            <p:ph type="title"/>
          </p:nvPr>
        </p:nvSpPr>
        <p:spPr>
          <a:xfrm>
            <a:off x="311700" y="2045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Rendu le 14/04/23</a:t>
            </a:r>
            <a:endParaRPr/>
          </a:p>
        </p:txBody>
      </p:sp>
      <p:sp>
        <p:nvSpPr>
          <p:cNvPr id="909" name="Google Shape;909;p1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0" name="Google Shape;910;p115"/>
          <p:cNvSpPr txBox="1"/>
          <p:nvPr>
            <p:ph idx="4294967295" type="subTitle"/>
          </p:nvPr>
        </p:nvSpPr>
        <p:spPr>
          <a:xfrm>
            <a:off x="1826400" y="2668625"/>
            <a:ext cx="54912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 GitHub ou GitLab du projet avec tous vos exercices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rendre à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dev.alexandre.chevalier@gmail.com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6"/>
          <p:cNvSpPr txBox="1"/>
          <p:nvPr/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6" name="Google Shape;91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63" y="1807200"/>
            <a:ext cx="767100" cy="7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63" y="2790400"/>
            <a:ext cx="767100" cy="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16"/>
          <p:cNvSpPr txBox="1"/>
          <p:nvPr/>
        </p:nvSpPr>
        <p:spPr>
          <a:xfrm>
            <a:off x="1605538" y="2851450"/>
            <a:ext cx="4426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4lexandre#8029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19" name="Google Shape;919;p116"/>
          <p:cNvSpPr txBox="1"/>
          <p:nvPr/>
        </p:nvSpPr>
        <p:spPr>
          <a:xfrm>
            <a:off x="1605538" y="1839000"/>
            <a:ext cx="68793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434343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dev.alexandre.chevalier@gmail.com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20" name="Google Shape;920;p116"/>
          <p:cNvSpPr txBox="1"/>
          <p:nvPr/>
        </p:nvSpPr>
        <p:spPr>
          <a:xfrm>
            <a:off x="2345350" y="602038"/>
            <a:ext cx="4635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Helvetica Neue"/>
                <a:ea typeface="Helvetica Neue"/>
                <a:cs typeface="Helvetica Neue"/>
                <a:sym typeface="Helvetica Neue"/>
              </a:rPr>
              <a:t>Adresses de rendu</a:t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1" name="Google Shape;92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599" y="1328150"/>
            <a:ext cx="451625" cy="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5749" y="1283625"/>
            <a:ext cx="1035693" cy="3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16"/>
          <p:cNvPicPr preferRelativeResize="0"/>
          <p:nvPr/>
        </p:nvPicPr>
        <p:blipFill rotWithShape="1">
          <a:blip r:embed="rId8">
            <a:alphaModFix/>
          </a:blip>
          <a:srcRect b="23931" l="0" r="0" t="26357"/>
          <a:stretch/>
        </p:blipFill>
        <p:spPr>
          <a:xfrm>
            <a:off x="3645124" y="1283627"/>
            <a:ext cx="1132795" cy="3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6"/>
          <p:cNvPicPr preferRelativeResize="0"/>
          <p:nvPr/>
        </p:nvPicPr>
        <p:blipFill rotWithShape="1">
          <a:blip r:embed="rId9">
            <a:alphaModFix/>
          </a:blip>
          <a:srcRect b="0" l="0" r="7842" t="0"/>
          <a:stretch/>
        </p:blipFill>
        <p:spPr>
          <a:xfrm>
            <a:off x="5409501" y="1245200"/>
            <a:ext cx="13687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6"/>
          <p:cNvSpPr txBox="1"/>
          <p:nvPr/>
        </p:nvSpPr>
        <p:spPr>
          <a:xfrm>
            <a:off x="1202777" y="3957800"/>
            <a:ext cx="30543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@AlexandreChevalier</a:t>
            </a:r>
            <a:endParaRPr b="1" sz="22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Google Shape;926;p116"/>
          <p:cNvSpPr txBox="1"/>
          <p:nvPr/>
        </p:nvSpPr>
        <p:spPr>
          <a:xfrm>
            <a:off x="4886927" y="3987050"/>
            <a:ext cx="30543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@alexandre.chevalier</a:t>
            </a:r>
            <a:endParaRPr b="1" sz="22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7" name="Google Shape;9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6224" y="3709900"/>
            <a:ext cx="1035693" cy="3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6"/>
          <p:cNvPicPr preferRelativeResize="0"/>
          <p:nvPr/>
        </p:nvPicPr>
        <p:blipFill rotWithShape="1">
          <a:blip r:embed="rId8">
            <a:alphaModFix/>
          </a:blip>
          <a:srcRect b="23931" l="0" r="0" t="26357"/>
          <a:stretch/>
        </p:blipFill>
        <p:spPr>
          <a:xfrm>
            <a:off x="2163524" y="3709902"/>
            <a:ext cx="1132795" cy="3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7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Renverser une chaîne de caractères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Afficher une pyramide à l’aide d’un caractère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exemple, de hauteur en paramètre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Calculer la somme des nombres jusqu’à 10 000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Vérifier si un nombre entré est pair, impair, premier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utilisant la classe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Scanner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System.in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parser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l’entrée utilisateur : de chaîne de caractères vers un nombre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Jeu du juste nombre : trouver un nombre aléatoire choisi par l’ordinateur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Tant que non trouvé : dire “plus petit” ou “plus grand”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Petit bonus : compter le nombre de coups pour gagner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1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935" name="Google Shape;935;p1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8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Compter le nombre de mots dans une phrase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une phrase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afficher le nombre de mots dans votre phrase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Sauvegarder votre phrase dans un fichier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une phrase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générer un fichier texte avec votre phrase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Lire du texte dans un fichier et compter le nombre de mots contenu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le chemin du fichier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l’ouvre et lit son contenu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afficher le nombre de mots du contenu du fichier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: gérer le cas où le fichier n’existe pas dans le chemin fourni au programme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1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942" name="Google Shape;942;p1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 </a:t>
            </a:r>
            <a:endParaRPr/>
          </a:p>
        </p:txBody>
      </p:sp>
      <p:sp>
        <p:nvSpPr>
          <p:cNvPr id="948" name="Google Shape;948;p1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9" name="Google Shape;949;p119"/>
          <p:cNvSpPr txBox="1"/>
          <p:nvPr/>
        </p:nvSpPr>
        <p:spPr>
          <a:xfrm>
            <a:off x="6080575" y="2015673"/>
            <a:ext cx="6777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0" name="Google Shape;950;p119"/>
          <p:cNvSpPr txBox="1"/>
          <p:nvPr>
            <p:ph idx="1" type="body"/>
          </p:nvPr>
        </p:nvSpPr>
        <p:spPr>
          <a:xfrm>
            <a:off x="311700" y="1152475"/>
            <a:ext cx="8520600" cy="28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Ecrire des classes dans différents fichiers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 Rectangle, Voiture, Utilisateur, … avec des propriétés et des méthodes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la méthode afficher dans la classe Rectangle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→  </a:t>
            </a:r>
            <a:r>
              <a:rPr lang="fr" sz="14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fr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	doit afficher :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Faire hériter une classe Square de Rectangle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la méthode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calcul de surface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Ecrire des programmes manipulant plusieurs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Modéliser une banque et des utilisateurs : CompteBancaire, Client, 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Utiliser la notion de services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0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design pattern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Singleton et prouver qu’il fonctionne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exemple en affichant l’adresse mémoire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Connexion à une base de données distante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Manipulation des données : sérialisation et désérialisation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un DAO CRUD : créer, lire, mettre à jour, supprimer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Créer une première interface graphique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Vue en édition sur une table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éditeur de texte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1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957" name="Google Shape;957;p1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1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Faire une API (avec Spring Boot) de calcul de calories d’une recette de cuisine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Sujet détaillé ici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https://alexandrechevalier.notion.site/Calculateur-de-calories-b1536752aed048959a046fc4090d6e96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Uniquement la partie API (endpoints et services associés)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1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2700"/>
              <a:t>Exercice final en bonus (si vous voulez, pas obligé)</a:t>
            </a:r>
            <a:endParaRPr sz="2700"/>
          </a:p>
        </p:txBody>
      </p:sp>
      <p:sp>
        <p:nvSpPr>
          <p:cNvPr id="964" name="Google Shape;964;p1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70197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1991 : début du projet Oak qui deviendra Java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1994 : premier navigateur internet Java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1995 : lancement officiel de Java 1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1998 : Java 2 et déclinaisons en J2SE et J2EE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2004 : Java 5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2009 : Oracle rachète Sun Microsystems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2011 : Java 7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2014 : Java 8 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(programmation 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fonctionnelle,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lambdas, streams, …)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2022 : Java 18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Historique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79944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Dernière version en date : Java 19 en 2022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11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restent les versions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les plus utilisées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en production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des raisons de compatibilité et de fonctionnalités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projets passent petit à petit à Java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17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 est en LTS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est maintenu et en constante évolution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Environ deux versions majeures par an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Nouvelles fonctionnalités, optimisations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Popularité du langage,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est omniprésent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 millions de développeurs dans le monde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97% des bureaux d’entreprises utilisent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Aujourd’hui </a:t>
            </a:r>
            <a:r>
              <a:rPr lang="fr" sz="1800">
                <a:solidFill>
                  <a:srgbClr val="999999"/>
                </a:solidFill>
              </a:rPr>
              <a:t>en </a:t>
            </a:r>
            <a:r>
              <a:rPr lang="fr" sz="1800">
                <a:solidFill>
                  <a:srgbClr val="999999"/>
                </a:solidFill>
              </a:rPr>
              <a:t>2023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4800475"/>
            <a:ext cx="3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Source : </a:t>
            </a:r>
            <a:r>
              <a:rPr lang="fr" sz="1000" u="sng">
                <a:solidFill>
                  <a:schemeClr val="hlink"/>
                </a:solidFill>
                <a:hlinkClick r:id="rId3"/>
              </a:rPr>
              <a:t>https://www.java.com/fr/about/</a:t>
            </a:r>
            <a:endParaRPr sz="1000"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28377" l="0" r="0" t="0"/>
          <a:stretch/>
        </p:blipFill>
        <p:spPr>
          <a:xfrm>
            <a:off x="6291875" y="2194034"/>
            <a:ext cx="1709424" cy="227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Moderne et plus simple d’écriture que C et C++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Compilé à la volée en bytecode Java puis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interprété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Bytecode Java Interprété à l’exécution par une machine virtuelle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Pas de pointeurs, uniquement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références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 moins cachés par la syntaxe du langage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Gestion automatique de la mémoire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mémoire est libérée périodiquement par le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garbage collector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Portable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indépendant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du système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Uniquement dépendant de la machine virtuelle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Caractéristiques de </a:t>
            </a:r>
            <a:r>
              <a:rPr lang="fr"/>
              <a:t>Java</a:t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4294967295" type="subTitle"/>
          </p:nvPr>
        </p:nvSpPr>
        <p:spPr>
          <a:xfrm>
            <a:off x="2549400" y="2742300"/>
            <a:ext cx="40452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Qu’est-ce que c’est tout ça 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1835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JVM, JRE, JDK ...</a:t>
            </a:r>
            <a:endParaRPr sz="3600"/>
          </a:p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25" y="1361825"/>
            <a:ext cx="5071950" cy="28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7994400" cy="3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rogramme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 exécute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programmes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Compile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exécute le bytecode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Java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(ce qui est dans les </a:t>
            </a: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.class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Portabilité car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indépendance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entre 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système d’exploitation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La JVM </a:t>
            </a:r>
            <a:r>
              <a:rPr lang="fr" sz="1800">
                <a:solidFill>
                  <a:srgbClr val="999999"/>
                </a:solidFill>
              </a:rPr>
              <a:t>Java Virtual Machine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1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52475"/>
            <a:ext cx="7994400" cy="1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l’e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nvironnement minimum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exécuter des programmes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Contient la JVM et des librairies de base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Coordonne l’exécution du programme dans la JVM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 </a:t>
            </a:r>
            <a:r>
              <a:rPr lang="fr"/>
              <a:t>JRE </a:t>
            </a:r>
            <a:r>
              <a:rPr lang="fr" sz="1800">
                <a:solidFill>
                  <a:srgbClr val="999999"/>
                </a:solidFill>
              </a:rPr>
              <a:t>Java Runtime Environment</a:t>
            </a:r>
            <a:endParaRPr/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13" y="2249175"/>
            <a:ext cx="1790775" cy="17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11700" y="3968500"/>
            <a:ext cx="75717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🛈"/>
            </a:pP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JRE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JVM + des librairies de base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79944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la boîte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outils pour développer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Compiler, documenter, exécuter, tester, 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 </a:t>
            </a:r>
            <a:r>
              <a:rPr lang="fr"/>
              <a:t>JDK </a:t>
            </a:r>
            <a:r>
              <a:rPr lang="fr" sz="1800">
                <a:solidFill>
                  <a:srgbClr val="999999"/>
                </a:solidFill>
              </a:rPr>
              <a:t>Java Development Kit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11700" y="3968500"/>
            <a:ext cx="75717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🛈"/>
            </a:pP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JDK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JRE + des outils de développement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74" y="2049049"/>
            <a:ext cx="1919450" cy="19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21825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JRE et JDK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En détail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75" y="445025"/>
            <a:ext cx="6090824" cy="441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2112300" cy="22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JIT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⊂"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JVM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⊂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⊂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JDK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En résumé</a:t>
            </a:r>
            <a:endParaRPr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3539625" y="632425"/>
            <a:ext cx="5158200" cy="29721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JDK </a:t>
            </a:r>
            <a:r>
              <a:rPr lang="fr"/>
              <a:t>  </a:t>
            </a:r>
            <a:r>
              <a:rPr i="1" lang="fr" sz="1200"/>
              <a:t>javac, jar, Javadoc ...</a:t>
            </a:r>
            <a:endParaRPr i="1" sz="1200"/>
          </a:p>
        </p:txBody>
      </p:sp>
      <p:sp>
        <p:nvSpPr>
          <p:cNvPr id="212" name="Google Shape;212;p32"/>
          <p:cNvSpPr/>
          <p:nvPr/>
        </p:nvSpPr>
        <p:spPr>
          <a:xfrm>
            <a:off x="3808425" y="1152475"/>
            <a:ext cx="4620600" cy="24519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JRE </a:t>
            </a:r>
            <a:r>
              <a:rPr lang="fr"/>
              <a:t>  </a:t>
            </a:r>
            <a:r>
              <a:rPr i="1" lang="fr" sz="1200"/>
              <a:t>java, class loader, librairies de base ...</a:t>
            </a:r>
            <a:endParaRPr i="1" sz="1200"/>
          </a:p>
        </p:txBody>
      </p:sp>
      <p:sp>
        <p:nvSpPr>
          <p:cNvPr id="213" name="Google Shape;213;p32"/>
          <p:cNvSpPr/>
          <p:nvPr/>
        </p:nvSpPr>
        <p:spPr>
          <a:xfrm>
            <a:off x="4137825" y="1666375"/>
            <a:ext cx="3961800" cy="19380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JVM </a:t>
            </a:r>
            <a:r>
              <a:rPr lang="fr"/>
              <a:t>  </a:t>
            </a:r>
            <a:r>
              <a:rPr i="1" lang="fr" sz="1200"/>
              <a:t>bootstrap class loader, garbage collector, moteur d’exécution ...</a:t>
            </a:r>
            <a:endParaRPr i="1" sz="1200"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3312325"/>
            <a:ext cx="51582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interpréteur de Java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javac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compilateur de Java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jar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archiveur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Javadoc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générateur de documentation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garbage collector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ramasse-miettes, libère la mémoire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i="1"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 loader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chargeur de classes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6299025" y="2686775"/>
            <a:ext cx="1659600" cy="7731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JIT</a:t>
            </a:r>
            <a:r>
              <a:rPr lang="fr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compilateur de bytecode à la volée</a:t>
            </a:r>
            <a:endParaRPr i="1" sz="120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150" y="2416525"/>
            <a:ext cx="978749" cy="97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Helvetica Neue"/>
                <a:ea typeface="Helvetica Neue"/>
                <a:cs typeface="Helvetica Neue"/>
                <a:sym typeface="Helvetica Neue"/>
              </a:rPr>
              <a:t>Intervenant</a:t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1152475"/>
            <a:ext cx="65238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Alexandre Chevalier</a:t>
            </a: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formateur depuis 2018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Char char="-"/>
            </a:pPr>
            <a:r>
              <a:rPr lang="fr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Ingénieur développement web</a:t>
            </a:r>
            <a:endParaRPr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Helvetica Neue"/>
              <a:buChar char="-"/>
            </a:pPr>
            <a:r>
              <a:rPr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Depuis plus de 9 ans</a:t>
            </a:r>
            <a:endParaRPr sz="1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Helvetica Neue"/>
              <a:buChar char="-"/>
            </a:pPr>
            <a:r>
              <a:rPr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ESN et en start-up</a:t>
            </a:r>
            <a:endParaRPr sz="1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Helvetica Neue"/>
              <a:buChar char="-"/>
            </a:pPr>
            <a:r>
              <a:rPr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100% freelance depuis 2021</a:t>
            </a:r>
            <a:endParaRPr sz="1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Char char="-"/>
            </a:pPr>
            <a:r>
              <a:rPr lang="fr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Compétences principales : </a:t>
            </a:r>
            <a:endParaRPr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Char char="-"/>
            </a:pPr>
            <a:r>
              <a:rPr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 </a:t>
            </a:r>
            <a:r>
              <a:rPr b="1"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</a:t>
            </a:r>
            <a:r>
              <a:rPr lang="fr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(Spring)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Helvetica Neue"/>
              <a:buChar char="-"/>
            </a:pPr>
            <a:r>
              <a:rPr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</a:t>
            </a:r>
            <a:r>
              <a:rPr b="1" lang="fr" sz="1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fr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(Vue, React)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146215" y="4006075"/>
            <a:ext cx="4684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https://www.linkedin.com/in/alexandre-chevalier-610555ba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299" y="4068513"/>
            <a:ext cx="224925" cy="2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025" y="1807700"/>
            <a:ext cx="2441833" cy="25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146225" y="3718725"/>
            <a:ext cx="3129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fr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dev.alexandre.chevalier@gmail.com</a:t>
            </a:r>
            <a:endParaRPr b="1" sz="13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300" y="3777225"/>
            <a:ext cx="224925" cy="2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46219" y="4293438"/>
            <a:ext cx="2951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" sz="13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alexandrechevalier.fr</a:t>
            </a:r>
            <a:endParaRPr sz="13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1300" y="4355875"/>
            <a:ext cx="224925" cy="2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609675"/>
            <a:ext cx="79944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SE : spécification de Java orientée clients lourds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EE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spécification de Java orientée clients légers pour l’entreprise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Principalement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applications côté serveur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Java SE </a:t>
            </a:r>
            <a:r>
              <a:rPr lang="fr" sz="1800">
                <a:solidFill>
                  <a:srgbClr val="999999"/>
                </a:solidFill>
              </a:rPr>
              <a:t>Java Standard Edition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Java EE </a:t>
            </a:r>
            <a:r>
              <a:rPr lang="fr" sz="1800">
                <a:solidFill>
                  <a:srgbClr val="999999"/>
                </a:solidFill>
              </a:rPr>
              <a:t>Java Enterprise Edition</a:t>
            </a:r>
            <a:endParaRPr/>
          </a:p>
        </p:txBody>
      </p:sp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400" y="2962375"/>
            <a:ext cx="2471037" cy="15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25" y="2513475"/>
            <a:ext cx="2725575" cy="2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4294967295" type="subTitle"/>
          </p:nvPr>
        </p:nvSpPr>
        <p:spPr>
          <a:xfrm>
            <a:off x="2549400" y="2742300"/>
            <a:ext cx="40452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Concepts caractéristiques du langage Java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1835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Notions de base Java</a:t>
            </a:r>
            <a:endParaRPr sz="3600"/>
          </a:p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Code intermédiaire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entre le Java et le code machine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Lu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interprété par la JVM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Bytecode Java</a:t>
            </a:r>
            <a:endParaRPr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012225"/>
            <a:ext cx="53340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5124900" cy="30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Gestion automatique de la mémoire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Grâce au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garbage collector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Régulièrement, la mémoire est vidée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objets sont utilisés, occupant de l’espace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un certain point ils ne sont plus utilisés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objets non utilisés sont marqués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Ils sont alors supprimés de la RAM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Leur ancienne zone mémoire est disponible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Cette opération est réalisée par la JVM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La gestion de la mémoire</a:t>
            </a:r>
            <a:endParaRPr/>
          </a:p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125" y="992800"/>
            <a:ext cx="3091362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primitifs </a:t>
            </a:r>
            <a:r>
              <a:rPr lang="fr" sz="1800">
                <a:solidFill>
                  <a:srgbClr val="999999"/>
                </a:solidFill>
              </a:rPr>
              <a:t>(ne sont </a:t>
            </a:r>
            <a:r>
              <a:rPr lang="fr" sz="1800" u="sng">
                <a:solidFill>
                  <a:srgbClr val="999999"/>
                </a:solidFill>
              </a:rPr>
              <a:t>pas</a:t>
            </a:r>
            <a:r>
              <a:rPr lang="fr" sz="1800">
                <a:solidFill>
                  <a:srgbClr val="999999"/>
                </a:solidFill>
              </a:rPr>
              <a:t> des classes)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en existe uniquement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Sont directement définis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le langage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seuls types qui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 donnent pas d’objet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Associés à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cases mémoires fixes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Toujours écrits en minuscule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56" name="Google Shape;256;p37"/>
          <p:cNvGraphicFramePr/>
          <p:nvPr/>
        </p:nvGraphicFramePr>
        <p:xfrm>
          <a:off x="5896600" y="156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{FB6A69A5-F753-4339-A402-E68CB5E8FBA1}</a:tableStyleId>
              </a:tblPr>
              <a:tblGrid>
                <a:gridCol w="1300700"/>
                <a:gridCol w="1300700"/>
              </a:tblGrid>
              <a:tr h="64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char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byte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64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short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int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64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long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float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64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double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boolean</a:t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11700" y="1152475"/>
            <a:ext cx="8520600" cy="3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caractère sur 16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byte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entier de 8 bits (octet)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short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entier de 16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entier de 32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entier de 64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float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à virgule flottante de 32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double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nombre à virgule flottante de 64 bits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valeur logique, n’a que deux valeurs possibles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primitifs </a:t>
            </a:r>
            <a:r>
              <a:rPr lang="fr" sz="1800">
                <a:solidFill>
                  <a:srgbClr val="999999"/>
                </a:solidFill>
              </a:rPr>
              <a:t>(ne sont </a:t>
            </a:r>
            <a:r>
              <a:rPr lang="fr" sz="1800" u="sng">
                <a:solidFill>
                  <a:srgbClr val="999999"/>
                </a:solidFill>
              </a:rPr>
              <a:t>pas</a:t>
            </a:r>
            <a:r>
              <a:rPr lang="fr" sz="1800">
                <a:solidFill>
                  <a:srgbClr val="999999"/>
                </a:solidFill>
              </a:rPr>
              <a:t> des classes)</a:t>
            </a:r>
            <a:endParaRPr/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 sont des types complexes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définis par 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nombreux types existent déjà dans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Chaîne de caractères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Tableau (de quelque chose)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Liste (de quelque chose)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Dictionnaire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Fichier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L’intérêt de la programmation orientée objet :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Définir ses propres classes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pour organiser son application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L’encapsulation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contrôler l’accès aux données des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référence </a:t>
            </a:r>
            <a:r>
              <a:rPr lang="fr" sz="1800">
                <a:solidFill>
                  <a:srgbClr val="999999"/>
                </a:solidFill>
              </a:rPr>
              <a:t>(ou types d’objet, </a:t>
            </a:r>
            <a:r>
              <a:rPr lang="fr" sz="1800" u="sng">
                <a:solidFill>
                  <a:srgbClr val="999999"/>
                </a:solidFill>
              </a:rPr>
              <a:t>sont</a:t>
            </a:r>
            <a:r>
              <a:rPr lang="fr" sz="1800">
                <a:solidFill>
                  <a:srgbClr val="999999"/>
                </a:solidFill>
              </a:rPr>
              <a:t> des classes)</a:t>
            </a:r>
            <a:endParaRPr/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11700" y="1152475"/>
            <a:ext cx="8520600" cy="3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 type modélise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chaînes de caractères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chaînes sont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objets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s’écrivent entre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double quotes (“ ”)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L’opérateur de c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oncaténation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suffit qu’un des éléments soit String pour concaténer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 String</a:t>
            </a:r>
            <a:endParaRPr/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2060650" y="2474950"/>
            <a:ext cx="25458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ch1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ch2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"world"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ch1+ch2;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helloworld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2060650" y="3670074"/>
            <a:ext cx="4134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"j'ai 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pommes"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j'ai 7 pommes</a:t>
            </a:r>
            <a:endParaRPr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11700" y="1152475"/>
            <a:ext cx="8520600" cy="3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méthodes s’appellent directement sur la chaîne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Quelques méthodes communes de la classe String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charAt(int)			Renvoie le caractère à la position fournie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concat(String)		Renvoie la chaîne concaténée (similaire à +)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length()			Renvoie la taille de la chaîne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substring(int, int)		Renvoie la sous-chaîne entre les positions fournies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 String</a:t>
            </a:r>
            <a:endParaRPr/>
          </a:p>
        </p:txBody>
      </p:sp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850725" y="1607350"/>
            <a:ext cx="384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"chaine"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6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"bon"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concat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"jour"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bonjour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 type modélise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listes finies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d’éléments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 même type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tableaux sont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objets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Ils se déclarent avec des crochets après un type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Type[]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peut déclarer un tableau de n’importe quel type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les instancie comme des objets (avec l’opérateur </a:t>
            </a:r>
            <a:r>
              <a:rPr i="1"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accède aux éléments par leur position entre les crochets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condition que le tableau ait la taille suffisante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taille d’un tableau est donnée par la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propriété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length 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(et non une méthode)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tableaux</a:t>
            </a:r>
            <a:endParaRPr/>
          </a:p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5" name="Google Shape;295;p42"/>
          <p:cNvSpPr txBox="1"/>
          <p:nvPr/>
        </p:nvSpPr>
        <p:spPr>
          <a:xfrm>
            <a:off x="2254975" y="2473977"/>
            <a:ext cx="3258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tableauDeChaines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tableauEntiers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2254975" y="3921775"/>
            <a:ext cx="5946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tableauDeChaines[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4ème élément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4294967295" type="subTitle"/>
          </p:nvPr>
        </p:nvSpPr>
        <p:spPr>
          <a:xfrm>
            <a:off x="1706850" y="2437500"/>
            <a:ext cx="57303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https://gitlab.com/alexandre.chevalier/recipe-project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073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Projet exemple :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Recettes de cuisine</a:t>
            </a:r>
            <a:endParaRPr sz="360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125" y="3225375"/>
            <a:ext cx="1223750" cy="12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classes existent pour “emballer” les types primitifs dans des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Character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char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Byte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byte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Short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short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long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Integer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int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Float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float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Double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double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boolean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exposent des méthodes pratiques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manipuler/convertir ces types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Nécessitent plus de mémoire, à ne pas forcément toujours utiliser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6173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“</a:t>
            </a:r>
            <a:r>
              <a:rPr i="1" lang="fr"/>
              <a:t>Wrappers</a:t>
            </a:r>
            <a:r>
              <a:rPr lang="fr"/>
              <a:t>” des types primitifs</a:t>
            </a:r>
            <a:endParaRPr/>
          </a:p>
        </p:txBody>
      </p:sp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est possible de convertir des expressions de certains types vers d’autres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Peut être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implicite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explicite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Implicite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compatibilité entres certains types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Conversion int vers float</a:t>
            </a:r>
            <a:endParaRPr sz="14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flottant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Explicite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application de l’opérateur cast (type entre parenthèses)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Conversion double vers int</a:t>
            </a:r>
            <a:endParaRPr sz="14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entier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 sz="1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3.0d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🛈"/>
            </a:pP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Plus de détails : </a:t>
            </a:r>
            <a:r>
              <a:rPr lang="fr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https://fr.wikibooks.org/wiki/Programmation_Java/Transtypage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4382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Transtypage (cast)</a:t>
            </a:r>
            <a:endParaRPr/>
          </a:p>
        </p:txBody>
      </p:sp>
      <p:sp>
        <p:nvSpPr>
          <p:cNvPr id="310" name="Google Shape;310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Plus de détails : </a:t>
            </a: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https://fr.wikibooks.org/wiki/Programmation_Java/Transtypage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Transtypage (cast) version objet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311700" y="1152475"/>
            <a:ext cx="85206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Qu’est-ce qu’une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instruction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Doit être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exécutée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Qu’est-ce qu’une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expression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Doit être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évaluée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Boucles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Conditions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switch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Commentaires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Javadoc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Syntaxe</a:t>
            </a:r>
            <a:endParaRPr/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instructions ont pour but d’être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exécutées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sont exécutées dans l’ordre (sauf cas spéciaux)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constituent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code source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sont toujours entourées d’un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bloc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avec </a:t>
            </a:r>
            <a:r>
              <a:rPr b="1" lang="f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b="1"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sont toujours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terminées par un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Instructions</a:t>
            </a:r>
            <a:endParaRPr/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en existe sous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plusieurs formes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Bloc d’instructions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Déclaration de variable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Affectation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Condition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Itération (boucles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Appel de méthode : variable.nomMethode();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Bloc try / catch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Instructions</a:t>
            </a:r>
            <a:endParaRPr/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expressions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ont pour but d’être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évaluées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renvoient une valeur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peuvent être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constante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variable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appel de méthode (qui renvoie un résultat)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affectation (qui renvoie la valeur de la variable)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condition ternaire (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?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expression1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expression2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combinaison d’expressions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(à l’aide d’opérateurs)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Expressions</a:t>
            </a:r>
            <a:endParaRPr/>
          </a:p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1700" y="1152475"/>
            <a:ext cx="85206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Déclaration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Déclaration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Déclaration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Opérateurs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affectation (=)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Opérateurs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comparaison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à == et .equals()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Syntaxe</a:t>
            </a:r>
            <a:endParaRPr/>
          </a:p>
        </p:txBody>
      </p:sp>
      <p:sp>
        <p:nvSpPr>
          <p:cNvPr id="352" name="Google Shape;352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/>
        </p:nvSpPr>
        <p:spPr>
          <a:xfrm>
            <a:off x="311700" y="445025"/>
            <a:ext cx="536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Helvetica Neue"/>
                <a:ea typeface="Helvetica Neue"/>
                <a:cs typeface="Helvetica Neue"/>
                <a:sym typeface="Helvetica Neue"/>
              </a:rPr>
              <a:t>Rappels sur les fonctions</a:t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311700" y="1152475"/>
            <a:ext cx="72444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C’est un sous-programme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○"/>
            </a:pP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Avec des entrées : les </a:t>
            </a: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paramètres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○"/>
            </a:pP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Éventuellement une sortie : le </a:t>
            </a: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résultat</a:t>
            </a:r>
            <a:endParaRPr b="1"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●"/>
            </a:pP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Petites subtilités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○"/>
            </a:pP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Fonction</a:t>
            </a: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renvoie un résultat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○"/>
            </a:pP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Procédure</a:t>
            </a: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ne renvoie pas de résultat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Helvetica Neue"/>
              <a:buChar char="○"/>
            </a:pPr>
            <a:r>
              <a:rPr b="1"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Méthode</a:t>
            </a:r>
            <a:r>
              <a:rPr lang="fr" sz="2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fonction dans un objet/classe</a:t>
            </a:r>
            <a:endParaRPr sz="2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311700" y="1152475"/>
            <a:ext cx="79944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Java les fonctions appartiennent nécessairement à 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les appelle alors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méthodes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peuvent renvoyer une valeur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 non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Syntaxe générale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Quand elle ne renvoie rien, on indique le type de retour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void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renvoient une valeur avec l’instruction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return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valeur;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les appelle à après un objet avec l’opérateur point </a:t>
            </a:r>
            <a:r>
              <a:rPr b="1" lang="fr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445025"/>
            <a:ext cx="3615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méthodes</a:t>
            </a:r>
            <a:endParaRPr i="1"/>
          </a:p>
        </p:txBody>
      </p:sp>
      <p:sp>
        <p:nvSpPr>
          <p:cNvPr id="366" name="Google Shape;366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7" name="Google Shape;367;p52"/>
          <p:cNvSpPr txBox="1"/>
          <p:nvPr/>
        </p:nvSpPr>
        <p:spPr>
          <a:xfrm>
            <a:off x="1524300" y="2417375"/>
            <a:ext cx="5569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TypeRetour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nomFonction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TypeParametre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code de la fonction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valeur;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de d</a:t>
            </a:r>
            <a:r>
              <a:rPr lang="fr"/>
              <a:t>éroulement de la formation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Trois journées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Matin : 		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Théorie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différentes notions Java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Après-midi : 	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Exercices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comprendre et s’entraîner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matinée 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Validation des acquis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Problèmes rencontrés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 - réponses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1700" y="1152475"/>
            <a:ext cx="79944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Identifiant d’une méthode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la JVM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d’identifier les surcharges de méthode via l’héritage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Combinaison des informations suivantes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nom de la méthode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types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tous ses 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paramètres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l’ordre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nomMethode(TypeParametre1, TypeParametre2)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Roboto"/>
              <a:buChar char="⚠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Deux méthodes </a:t>
            </a:r>
            <a:r>
              <a:rPr b="1"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 peuvent pas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avoir la même signature dans une même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Signature de méthode</a:t>
            </a:r>
            <a:endParaRPr i="1"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Résultat de recherche d'images pour &quot;signature random&quot;"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450" y="1875538"/>
            <a:ext cx="2473850" cy="13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311700" y="1152475"/>
            <a:ext cx="85206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Plusieurs signatures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une même méthode (dans la même classe)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avecUnParametre)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avecDeux,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parametres)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héritage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dans une sous-classe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Redéfinir des méthodes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même signature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Même méthode avec un comportement “plus spécifique”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Surcharge de méthode</a:t>
            </a:r>
            <a:endParaRPr/>
          </a:p>
        </p:txBody>
      </p:sp>
      <p:sp>
        <p:nvSpPr>
          <p:cNvPr id="382" name="Google Shape;382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311700" y="1152475"/>
            <a:ext cx="79944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Signature de méthode</a:t>
            </a:r>
            <a:endParaRPr i="1"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0" name="Google Shape;390;p55"/>
          <p:cNvSpPr txBox="1"/>
          <p:nvPr/>
        </p:nvSpPr>
        <p:spPr>
          <a:xfrm>
            <a:off x="2178750" y="1152475"/>
            <a:ext cx="40416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name;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name;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addition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+ b;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addition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xk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c + d;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idx="1" type="body"/>
          </p:nvPr>
        </p:nvSpPr>
        <p:spPr>
          <a:xfrm>
            <a:off x="311700" y="1152475"/>
            <a:ext cx="79944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Signature de méthode</a:t>
            </a:r>
            <a:endParaRPr i="1"/>
          </a:p>
        </p:txBody>
      </p:sp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8" name="Google Shape;398;p56"/>
          <p:cNvSpPr txBox="1"/>
          <p:nvPr/>
        </p:nvSpPr>
        <p:spPr>
          <a:xfrm>
            <a:off x="2178750" y="1152475"/>
            <a:ext cx="40416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name;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name;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addition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+ b;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addition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xk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c + d;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6"/>
          <p:cNvSpPr txBox="1"/>
          <p:nvPr/>
        </p:nvSpPr>
        <p:spPr>
          <a:xfrm>
            <a:off x="6352625" y="1151915"/>
            <a:ext cx="1947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setName(String)</a:t>
            </a:r>
            <a:endParaRPr/>
          </a:p>
        </p:txBody>
      </p:sp>
      <p:sp>
        <p:nvSpPr>
          <p:cNvPr id="400" name="Google Shape;400;p56"/>
          <p:cNvSpPr txBox="1"/>
          <p:nvPr/>
        </p:nvSpPr>
        <p:spPr>
          <a:xfrm>
            <a:off x="6352625" y="1974713"/>
            <a:ext cx="1947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getName()</a:t>
            </a:r>
            <a:endParaRPr/>
          </a:p>
        </p:txBody>
      </p:sp>
      <p:sp>
        <p:nvSpPr>
          <p:cNvPr id="401" name="Google Shape;401;p56"/>
          <p:cNvSpPr txBox="1"/>
          <p:nvPr/>
        </p:nvSpPr>
        <p:spPr>
          <a:xfrm>
            <a:off x="6352625" y="2796963"/>
            <a:ext cx="1947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addition(int, int)</a:t>
            </a:r>
            <a:endParaRPr/>
          </a:p>
        </p:txBody>
      </p:sp>
      <p:sp>
        <p:nvSpPr>
          <p:cNvPr id="402" name="Google Shape;402;p56"/>
          <p:cNvSpPr txBox="1"/>
          <p:nvPr/>
        </p:nvSpPr>
        <p:spPr>
          <a:xfrm>
            <a:off x="6352625" y="3634450"/>
            <a:ext cx="1947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addition(int, int)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idx="1" type="body"/>
          </p:nvPr>
        </p:nvSpPr>
        <p:spPr>
          <a:xfrm>
            <a:off x="311700" y="1152475"/>
            <a:ext cx="7994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point d’entrée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 programme Java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 doit respecter la signature suivante pour être un point d’entrée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La fonction </a:t>
            </a:r>
            <a:r>
              <a:rPr i="1" lang="fr"/>
              <a:t>main(String[])</a:t>
            </a:r>
            <a:endParaRPr i="1"/>
          </a:p>
        </p:txBody>
      </p:sp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0" name="Google Shape;410;p57"/>
          <p:cNvSpPr txBox="1"/>
          <p:nvPr/>
        </p:nvSpPr>
        <p:spPr>
          <a:xfrm>
            <a:off x="804150" y="1882075"/>
            <a:ext cx="753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fr" sz="2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24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2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[])</a:t>
            </a:r>
            <a:endParaRPr sz="24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1501950" y="2848375"/>
            <a:ext cx="61401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2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1700" y="1152475"/>
            <a:ext cx="7994400" cy="18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Ensemble de fichiers Java (classes)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Doit donc comporter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 moins une classe avec une fonction main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Cette fonction doit avoir la signature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main(String[])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Programme valide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(contenu de HelloWorld.java)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Un programme Java</a:t>
            </a:r>
            <a:endParaRPr/>
          </a:p>
        </p:txBody>
      </p:sp>
      <p:sp>
        <p:nvSpPr>
          <p:cNvPr id="418" name="Google Shape;418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9" name="Google Shape;419;p58"/>
          <p:cNvSpPr txBox="1"/>
          <p:nvPr/>
        </p:nvSpPr>
        <p:spPr>
          <a:xfrm>
            <a:off x="1501950" y="2848375"/>
            <a:ext cx="61401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2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 sz="20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1"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b="1"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0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2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311700" y="1152475"/>
            <a:ext cx="5287200" cy="3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est très strict sur la syntaxe !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choses doivent être bien rangées à leur place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préférence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par fichier .java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Nom de la classe = nom du fichier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UpperCamelCase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Définition de méthode : dans 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Interdit de définir dans une autre méthode en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Exécuter une instruction : dans une méthode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Eviter les instructions directement dans 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Organisation d’une classe</a:t>
            </a:r>
            <a:endParaRPr/>
          </a:p>
        </p:txBody>
      </p:sp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7" name="Google Shape;4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999" y="387499"/>
            <a:ext cx="2767000" cy="43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0"/>
          <p:cNvSpPr txBox="1"/>
          <p:nvPr>
            <p:ph idx="1" type="body"/>
          </p:nvPr>
        </p:nvSpPr>
        <p:spPr>
          <a:xfrm>
            <a:off x="311700" y="1152475"/>
            <a:ext cx="79944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Réaliser une itération dans un programme :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répéter plusieurs fois le même bloc d’instructions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une méthode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manière explicite avec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boucle for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Basée sur une condition avec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boucle while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6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boucles </a:t>
            </a:r>
            <a:r>
              <a:rPr i="1" lang="fr"/>
              <a:t>for</a:t>
            </a:r>
            <a:r>
              <a:rPr lang="fr"/>
              <a:t> et </a:t>
            </a:r>
            <a:r>
              <a:rPr i="1" lang="fr"/>
              <a:t>while</a:t>
            </a:r>
            <a:endParaRPr i="1"/>
          </a:p>
        </p:txBody>
      </p:sp>
      <p:sp>
        <p:nvSpPr>
          <p:cNvPr id="434" name="Google Shape;434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60"/>
          <p:cNvSpPr txBox="1"/>
          <p:nvPr/>
        </p:nvSpPr>
        <p:spPr>
          <a:xfrm>
            <a:off x="2779500" y="2357275"/>
            <a:ext cx="30588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Afficher les nombres de 5 à 15</a:t>
            </a:r>
            <a:endParaRPr b="1" sz="120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fr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5; 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 16; 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b="1" i="1" lang="fr" sz="120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0"/>
          <p:cNvSpPr txBox="1"/>
          <p:nvPr/>
        </p:nvSpPr>
        <p:spPr>
          <a:xfrm>
            <a:off x="2655000" y="3664250"/>
            <a:ext cx="3834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5;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&lt; 16)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System.</a:t>
            </a:r>
            <a:r>
              <a:rPr b="1" i="1" lang="fr" sz="120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Ne pas oublier sinon boucle infinie</a:t>
            </a:r>
            <a:endParaRPr sz="1200">
              <a:solidFill>
                <a:srgbClr val="3F7F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7F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Compiler du Java </a:t>
            </a:r>
            <a:endParaRPr/>
          </a:p>
        </p:txBody>
      </p:sp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3" name="Google Shape;443;p61"/>
          <p:cNvSpPr txBox="1"/>
          <p:nvPr>
            <p:ph idx="1" type="body"/>
          </p:nvPr>
        </p:nvSpPr>
        <p:spPr>
          <a:xfrm>
            <a:off x="311700" y="1152475"/>
            <a:ext cx="7994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L’utilitaire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javac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permet de compiler un fichier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.class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Transforme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code Java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Bytecode Java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nsolas"/>
              <a:buChar char="$"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javac ./MonProgramme.java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nsolas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Produira un fichier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MonProgramme.class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 même endroit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🛈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 le JDK pour avoir le programme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javac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275" y="3805300"/>
            <a:ext cx="883450" cy="8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275" y="3805300"/>
            <a:ext cx="883450" cy="8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1"/>
          <p:cNvPicPr preferRelativeResize="0"/>
          <p:nvPr/>
        </p:nvPicPr>
        <p:blipFill rotWithShape="1">
          <a:blip r:embed="rId5">
            <a:alphaModFix/>
          </a:blip>
          <a:srcRect b="0" l="0" r="-5340" t="0"/>
          <a:stretch/>
        </p:blipFill>
        <p:spPr>
          <a:xfrm>
            <a:off x="4130275" y="3805300"/>
            <a:ext cx="930600" cy="88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61"/>
          <p:cNvCxnSpPr>
            <a:stCxn id="445" idx="3"/>
            <a:endCxn id="446" idx="1"/>
          </p:cNvCxnSpPr>
          <p:nvPr/>
        </p:nvCxnSpPr>
        <p:spPr>
          <a:xfrm>
            <a:off x="3199725" y="4247025"/>
            <a:ext cx="9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61"/>
          <p:cNvCxnSpPr>
            <a:stCxn id="446" idx="3"/>
            <a:endCxn id="444" idx="1"/>
          </p:cNvCxnSpPr>
          <p:nvPr/>
        </p:nvCxnSpPr>
        <p:spPr>
          <a:xfrm>
            <a:off x="5060875" y="4247025"/>
            <a:ext cx="8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Exécuter du Java</a:t>
            </a:r>
            <a:endParaRPr/>
          </a:p>
        </p:txBody>
      </p:sp>
      <p:sp>
        <p:nvSpPr>
          <p:cNvPr id="454" name="Google Shape;454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5" name="Google Shape;455;p62"/>
          <p:cNvSpPr txBox="1"/>
          <p:nvPr>
            <p:ph idx="1" type="body"/>
          </p:nvPr>
        </p:nvSpPr>
        <p:spPr>
          <a:xfrm>
            <a:off x="311700" y="1152475"/>
            <a:ext cx="7994400" cy="24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L’utilitaire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permet d’exécuter un fichier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Uniquement si le code contient la fonction main(String[]) en point d’entrée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nsolas"/>
              <a:buChar char="$"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java Fichier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Démarre la JVM et c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harge le bytecode de Fichier.class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Exécutera alors le programme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 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f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onction main(String[])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🛈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 le JRE (ou JDK) pour avoir le programme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50" y="403191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850" y="403191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375" y="3765200"/>
            <a:ext cx="1082125" cy="10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450" y="403191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50" y="4031912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62"/>
          <p:cNvCxnSpPr>
            <a:stCxn id="457" idx="3"/>
            <a:endCxn id="458" idx="1"/>
          </p:cNvCxnSpPr>
          <p:nvPr/>
        </p:nvCxnSpPr>
        <p:spPr>
          <a:xfrm>
            <a:off x="4236550" y="4306262"/>
            <a:ext cx="11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113" y="4062188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2"/>
          <p:cNvSpPr txBox="1"/>
          <p:nvPr/>
        </p:nvSpPr>
        <p:spPr>
          <a:xfrm>
            <a:off x="4500713" y="4515869"/>
            <a:ext cx="63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fr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JVM</a:t>
            </a:r>
            <a:endParaRPr b="1" i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3966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formation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5006700" cy="3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peu de théorie sur les sujets suivants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Rappels sur la programmation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Qu’est-ce que Java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Historique de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Aperçu de l’écosystème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Types primitifs et référence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syntaxe de base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programme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Environnements de développement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programmation orientée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classes et les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Héritage, encapsulation, polymorphisme…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 abstraites, interfaces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idx="1" type="body"/>
          </p:nvPr>
        </p:nvSpPr>
        <p:spPr>
          <a:xfrm>
            <a:off x="311700" y="1152475"/>
            <a:ext cx="8292300" cy="21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fonction main prend un paramètre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String[]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args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 paramètre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args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est de type “tableau de chaînes de caractères”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contient les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chaînes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passées en arguments du programme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nsolas"/>
              <a:buChar char="$"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java HelloWorld bonjour le monde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les récupère dans notre code en accédant au tableau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6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Passer des a</a:t>
            </a:r>
            <a:r>
              <a:rPr lang="fr"/>
              <a:t>rguments au programme</a:t>
            </a:r>
            <a:endParaRPr/>
          </a:p>
        </p:txBody>
      </p:sp>
      <p:sp>
        <p:nvSpPr>
          <p:cNvPr id="470" name="Google Shape;470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1" name="Google Shape;471;p63"/>
          <p:cNvSpPr txBox="1"/>
          <p:nvPr/>
        </p:nvSpPr>
        <p:spPr>
          <a:xfrm>
            <a:off x="2355900" y="3249450"/>
            <a:ext cx="4432200" cy="1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a1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args[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bonjour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a2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args[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le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a3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args[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monde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Compilation et exécution dans l’IDE</a:t>
            </a:r>
            <a:endParaRPr/>
          </a:p>
        </p:txBody>
      </p:sp>
      <p:sp>
        <p:nvSpPr>
          <p:cNvPr id="477" name="Google Shape;477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311700" y="1152475"/>
            <a:ext cx="7994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étapes de compilation et d’exécution sont fastidieuses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IDE peut les faire rapidement à notre place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L’IDE exécute pour nous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javac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 arrière-plan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 démarrage du programme (manuellement)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Détection rapide des erreurs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à la compilation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→ Directement dans l’IDE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574" y="1976774"/>
            <a:ext cx="2491400" cy="22378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 txBox="1"/>
          <p:nvPr>
            <p:ph idx="1" type="body"/>
          </p:nvPr>
        </p:nvSpPr>
        <p:spPr>
          <a:xfrm>
            <a:off x="311700" y="1152475"/>
            <a:ext cx="7994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fr" sz="14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Fichier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contient le code d’une classe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MaPremiereClasse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.java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			(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CamelCase avec majuscule)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fr" sz="14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Package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unité logique regroupant plusieurs classes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org.domain.</a:t>
            </a: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				(tout en minuscules)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fr" sz="14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définition d’un type de donnée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public class </a:t>
            </a: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MaPremiereClasse 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	(Identique au nom de son fichier)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fr" sz="14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conteneur d’un certain type de données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private String </a:t>
            </a: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maVariable</a:t>
            </a: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			(camelCase avec minuscule)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</a:pPr>
            <a:r>
              <a:rPr lang="fr" sz="14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Constante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variable contenant une valeur figée à la compilation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○"/>
            </a:pPr>
            <a:r>
              <a:rPr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private final static String </a:t>
            </a: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MA_CONSTANTE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(tout en majuscules avec _)</a:t>
            </a:r>
            <a:r>
              <a:rPr b="1" lang="fr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Conventions de nommage</a:t>
            </a:r>
            <a:endParaRPr/>
          </a:p>
        </p:txBody>
      </p:sp>
      <p:sp>
        <p:nvSpPr>
          <p:cNvPr id="486" name="Google Shape;486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/>
          <p:nvPr>
            <p:ph idx="4294967295" type="subTitle"/>
          </p:nvPr>
        </p:nvSpPr>
        <p:spPr>
          <a:xfrm>
            <a:off x="2549400" y="2742300"/>
            <a:ext cx="40452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Comment on fait 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66"/>
          <p:cNvSpPr txBox="1"/>
          <p:nvPr>
            <p:ph type="title"/>
          </p:nvPr>
        </p:nvSpPr>
        <p:spPr>
          <a:xfrm>
            <a:off x="311700" y="1835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Développer en Java</a:t>
            </a:r>
            <a:endParaRPr sz="3600"/>
          </a:p>
        </p:txBody>
      </p:sp>
      <p:sp>
        <p:nvSpPr>
          <p:cNvPr id="493" name="Google Shape;493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Nécessaire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le bon fonctionnement des IDE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Télécharger et installer avant de démarrer son IDE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 SE Development Kit 8u231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Installation du JDK 8</a:t>
            </a:r>
            <a:endParaRPr/>
          </a:p>
        </p:txBody>
      </p:sp>
      <p:sp>
        <p:nvSpPr>
          <p:cNvPr id="500" name="Google Shape;500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187" y="2297550"/>
            <a:ext cx="4573625" cy="2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Eclipse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gratuit et open-source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https://www.eclipse.org/downloads/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IntelliJ IDEA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payant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https://www.jetbrains.com/idea/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Environnements de développement</a:t>
            </a:r>
            <a:endParaRPr/>
          </a:p>
        </p:txBody>
      </p:sp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9" name="Google Shape;5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487" y="1841475"/>
            <a:ext cx="3479026" cy="8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9800" y="3623249"/>
            <a:ext cx="3944404" cy="4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Découverte d’Eclipse</a:t>
            </a:r>
            <a:endParaRPr/>
          </a:p>
        </p:txBody>
      </p:sp>
      <p:sp>
        <p:nvSpPr>
          <p:cNvPr id="516" name="Google Shape;516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17" name="Google Shape;5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513" y="1177375"/>
            <a:ext cx="5230970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Renverser une chaîne de caractères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Afficher une pyramide à l’aide d’un caractère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exemple, de hauteur en paramètre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Calculer la somme des nombres jusqu’à 10 000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Vérifier si un nombre entré est pair, impair, premier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utilisant la classe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Scanner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System.in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parser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l’entrée utilisateur : de chaîne de caractères vers un nombre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Jeu du juste nombre : trouver un nombre aléatoire choisi par l’ordinateur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Tant que non trouvé : dire “plus petit” ou “plus grand”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Petit bonus : compter le nombre de coups pour gagner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</a:t>
            </a:r>
            <a:endParaRPr/>
          </a:p>
        </p:txBody>
      </p:sp>
      <p:sp>
        <p:nvSpPr>
          <p:cNvPr id="524" name="Google Shape;524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5" name="Google Shape;525;p70"/>
          <p:cNvSpPr txBox="1"/>
          <p:nvPr>
            <p:ph idx="4294967295" type="subTitle"/>
          </p:nvPr>
        </p:nvSpPr>
        <p:spPr>
          <a:xfrm>
            <a:off x="3287350" y="589226"/>
            <a:ext cx="51426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à rendre :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dev.alexandre.chevalier@gmail.com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1"/>
          <p:cNvSpPr txBox="1"/>
          <p:nvPr>
            <p:ph idx="1" type="body"/>
          </p:nvPr>
        </p:nvSpPr>
        <p:spPr>
          <a:xfrm>
            <a:off x="311700" y="1152475"/>
            <a:ext cx="8520600" cy="3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Compter le nombre de mots dans une phrase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une phrase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afficher le nombre de mots dans votre phrase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Sauvegarder votre phrase dans un fichier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une phrase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générer un fichier texte avec votre phrase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Lire du texte dans un fichier et compter le nombre de mots contenu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Taper le chemin du fichier dans la console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l’ouvre et lit son contenu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programme doit afficher le nombre de mots du contenu du fichier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: gérer le cas où le fichier n’existe pas dans le chemin fourni au programme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 pour les 3h de demain</a:t>
            </a:r>
            <a:endParaRPr/>
          </a:p>
        </p:txBody>
      </p:sp>
      <p:sp>
        <p:nvSpPr>
          <p:cNvPr id="532" name="Google Shape;532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type="title"/>
          </p:nvPr>
        </p:nvSpPr>
        <p:spPr>
          <a:xfrm>
            <a:off x="311700" y="1835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Concepts de POO </a:t>
            </a:r>
            <a:br>
              <a:rPr lang="fr" sz="3600"/>
            </a:br>
            <a:r>
              <a:rPr i="1" lang="fr" sz="1800">
                <a:solidFill>
                  <a:srgbClr val="999999"/>
                </a:solidFill>
              </a:rPr>
              <a:t>Programmation Orientée Objet</a:t>
            </a:r>
            <a:endParaRPr sz="3600"/>
          </a:p>
        </p:txBody>
      </p:sp>
      <p:sp>
        <p:nvSpPr>
          <p:cNvPr id="538" name="Google Shape;538;p72"/>
          <p:cNvSpPr txBox="1"/>
          <p:nvPr>
            <p:ph idx="4294967295" type="subTitle"/>
          </p:nvPr>
        </p:nvSpPr>
        <p:spPr>
          <a:xfrm>
            <a:off x="2549400" y="3052000"/>
            <a:ext cx="40452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Classes, héritage, interfaces, méthodes, classes anonymes, 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1488750" y="4760700"/>
            <a:ext cx="6166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https://fr.wikibooks.org/wiki/Programmation_Java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et références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Programmation Java sur Wikibooks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 	</a:t>
            </a: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https://fr.wikibooks.org/wiki/Programmation_Java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Cours des Mines Saint-Etienne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	</a:t>
            </a: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https://www.emse.fr/~picard/cours/1A/java/livretJava.pdf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Tutoriaux, explications et aide Java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 	</a:t>
            </a:r>
            <a:r>
              <a:rPr lang="fr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https://www.jmdoudoux.fr/accueil_java.htm#dej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	</a:t>
            </a: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https://www.baeldung.com/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	</a:t>
            </a:r>
            <a:r>
              <a:rPr lang="f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https://www.mkyong.com/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Procédural / orienté objet</a:t>
            </a:r>
            <a:endParaRPr/>
          </a:p>
        </p:txBody>
      </p:sp>
      <p:sp>
        <p:nvSpPr>
          <p:cNvPr id="546" name="Google Shape;546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7" name="Google Shape;5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25" y="1477350"/>
            <a:ext cx="37147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000" y="1477350"/>
            <a:ext cx="3201008" cy="2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73"/>
          <p:cNvCxnSpPr/>
          <p:nvPr/>
        </p:nvCxnSpPr>
        <p:spPr>
          <a:xfrm>
            <a:off x="4562556" y="2024027"/>
            <a:ext cx="18900" cy="1227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>
            <p:ph idx="1" type="body"/>
          </p:nvPr>
        </p:nvSpPr>
        <p:spPr>
          <a:xfrm>
            <a:off x="311700" y="1152475"/>
            <a:ext cx="8520600" cy="3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Concept de base de la programmation orientée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abstraction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 décrit le “modèle” d’objet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spécification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 certain type d’objets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Lien avec les objets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permet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instancier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objet est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instancie des objets grâce à un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constructeur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UneClasse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objet = </a:t>
            </a:r>
            <a:r>
              <a:rPr b="1" lang="fr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Un</a:t>
            </a:r>
            <a:r>
              <a:rPr lang="fr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eClasse()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Classe </a:t>
            </a:r>
            <a:r>
              <a:rPr lang="fr" sz="1800">
                <a:solidFill>
                  <a:srgbClr val="999999"/>
                </a:solidFill>
              </a:rPr>
              <a:t>(mot-clé : </a:t>
            </a:r>
            <a:r>
              <a:rPr i="1" lang="fr" sz="1800">
                <a:solidFill>
                  <a:srgbClr val="999999"/>
                </a:solidFill>
              </a:rPr>
              <a:t>class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556" name="Google Shape;556;p74"/>
          <p:cNvSpPr txBox="1"/>
          <p:nvPr/>
        </p:nvSpPr>
        <p:spPr>
          <a:xfrm>
            <a:off x="3241151" y="4313725"/>
            <a:ext cx="2280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 type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variable*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fr" sz="11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mot-clé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/>
          </a:p>
        </p:txBody>
      </p:sp>
      <p:sp>
        <p:nvSpPr>
          <p:cNvPr id="557" name="Google Shape;557;p74"/>
          <p:cNvSpPr txBox="1"/>
          <p:nvPr/>
        </p:nvSpPr>
        <p:spPr>
          <a:xfrm>
            <a:off x="5162702" y="4746195"/>
            <a:ext cx="1861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appel à un constructeur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558" name="Google Shape;558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393" y="1376638"/>
            <a:ext cx="3686581" cy="301993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>
            <p:ph idx="1" type="body"/>
          </p:nvPr>
        </p:nvSpPr>
        <p:spPr>
          <a:xfrm>
            <a:off x="311700" y="1152475"/>
            <a:ext cx="8520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contient des membres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Propriétés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les données des futurs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les moyens d’agir sur ces données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Classe </a:t>
            </a:r>
            <a:r>
              <a:rPr lang="fr" sz="1800">
                <a:solidFill>
                  <a:srgbClr val="999999"/>
                </a:solidFill>
              </a:rPr>
              <a:t>(mot-clé : </a:t>
            </a:r>
            <a:r>
              <a:rPr i="1" lang="fr" sz="1800">
                <a:solidFill>
                  <a:srgbClr val="999999"/>
                </a:solidFill>
              </a:rPr>
              <a:t>class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566" name="Google Shape;566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 txBox="1"/>
          <p:nvPr>
            <p:ph idx="1" type="body"/>
          </p:nvPr>
        </p:nvSpPr>
        <p:spPr>
          <a:xfrm>
            <a:off x="311700" y="1152475"/>
            <a:ext cx="8520600" cy="16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permet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instancier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est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modèle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Chaque objet est une entité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Avec la même classe on “fabrique” différents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7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Rapport entre classes et objets</a:t>
            </a:r>
            <a:endParaRPr/>
          </a:p>
        </p:txBody>
      </p:sp>
      <p:sp>
        <p:nvSpPr>
          <p:cNvPr id="573" name="Google Shape;573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4" name="Google Shape;57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75" y="3018250"/>
            <a:ext cx="1788575" cy="1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50" y="2910163"/>
            <a:ext cx="2055997" cy="200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76"/>
          <p:cNvCxnSpPr>
            <a:stCxn id="574" idx="3"/>
            <a:endCxn id="575" idx="1"/>
          </p:cNvCxnSpPr>
          <p:nvPr/>
        </p:nvCxnSpPr>
        <p:spPr>
          <a:xfrm>
            <a:off x="3791150" y="3912537"/>
            <a:ext cx="9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76"/>
          <p:cNvSpPr txBox="1"/>
          <p:nvPr/>
        </p:nvSpPr>
        <p:spPr>
          <a:xfrm rot="-933">
            <a:off x="4752000" y="4712999"/>
            <a:ext cx="110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Pourquoi pas !</a:t>
            </a:r>
            <a:endParaRPr sz="700"/>
          </a:p>
        </p:txBody>
      </p:sp>
      <p:sp>
        <p:nvSpPr>
          <p:cNvPr id="578" name="Google Shape;578;p76"/>
          <p:cNvSpPr txBox="1"/>
          <p:nvPr/>
        </p:nvSpPr>
        <p:spPr>
          <a:xfrm>
            <a:off x="311700" y="3411388"/>
            <a:ext cx="2001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lasse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Moule + recette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76"/>
          <p:cNvSpPr txBox="1"/>
          <p:nvPr/>
        </p:nvSpPr>
        <p:spPr>
          <a:xfrm>
            <a:off x="6618175" y="3518625"/>
            <a:ext cx="1105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Objets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 qui a pour nom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nom de la classe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peut avoir plusieurs constructeurs aux signatures différentes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N’a pas de type de retour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Sert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instancier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Chaque classe a un constructeur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défaut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qui n’est pas écrit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d’instancier des objets d’une classe sans avoir à y écrire un constructeur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constructeur par défaut ne fait qu’un appel à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super();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(constructeur de la classe parent)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Constructeur</a:t>
            </a:r>
            <a:endParaRPr/>
          </a:p>
        </p:txBody>
      </p:sp>
      <p:sp>
        <p:nvSpPr>
          <p:cNvPr id="586" name="Google Shape;586;p7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7" name="Google Shape;587;p77"/>
          <p:cNvSpPr txBox="1"/>
          <p:nvPr/>
        </p:nvSpPr>
        <p:spPr>
          <a:xfrm>
            <a:off x="1536900" y="3648600"/>
            <a:ext cx="6070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UneClasse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Constructeur de base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UneClasse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"Je viens d'instancier un objet d'UneClasse"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8"/>
          <p:cNvSpPr txBox="1"/>
          <p:nvPr>
            <p:ph idx="1" type="body"/>
          </p:nvPr>
        </p:nvSpPr>
        <p:spPr>
          <a:xfrm>
            <a:off x="311700" y="1152475"/>
            <a:ext cx="85206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données peuvent être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cachées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l’extérieur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y accède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via des méthodes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intermédiaires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Contrôle de l’accès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aux données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Encapsulation</a:t>
            </a:r>
            <a:endParaRPr/>
          </a:p>
        </p:txBody>
      </p:sp>
      <p:sp>
        <p:nvSpPr>
          <p:cNvPr id="594" name="Google Shape;594;p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5" name="Google Shape;595;p78"/>
          <p:cNvSpPr/>
          <p:nvPr/>
        </p:nvSpPr>
        <p:spPr>
          <a:xfrm>
            <a:off x="1338025" y="2752725"/>
            <a:ext cx="2571600" cy="1311900"/>
          </a:xfrm>
          <a:prstGeom prst="foldedCorner">
            <a:avLst>
              <a:gd fmla="val 17224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latin typeface="Consolas"/>
                <a:ea typeface="Consolas"/>
                <a:cs typeface="Consolas"/>
                <a:sym typeface="Consolas"/>
              </a:rPr>
              <a:t>Code extérieur à l’objet</a:t>
            </a:r>
            <a:endParaRPr b="1" i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____ ___ ____ ____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____ _ ___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_ _____ ____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__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8"/>
          <p:cNvSpPr/>
          <p:nvPr/>
        </p:nvSpPr>
        <p:spPr>
          <a:xfrm>
            <a:off x="5190425" y="2079971"/>
            <a:ext cx="2437800" cy="2676300"/>
          </a:xfrm>
          <a:prstGeom prst="cube">
            <a:avLst>
              <a:gd fmla="val 13956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fr">
                <a:solidFill>
                  <a:srgbClr val="4A86E8"/>
                </a:solidFill>
                <a:highlight>
                  <a:srgbClr val="D9EAD3"/>
                </a:highlight>
              </a:rPr>
              <a:t>Propriétés publiques</a:t>
            </a:r>
            <a:endParaRPr>
              <a:solidFill>
                <a:srgbClr val="4A86E8"/>
              </a:solidFill>
              <a:highlight>
                <a:srgbClr val="D9EAD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fr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highlight>
                  <a:srgbClr val="F4CCCC"/>
                </a:highlight>
              </a:rPr>
              <a:t>Propriétés </a:t>
            </a:r>
            <a:r>
              <a:rPr lang="fr">
                <a:solidFill>
                  <a:srgbClr val="999999"/>
                </a:solidFill>
                <a:highlight>
                  <a:srgbClr val="F4CCCC"/>
                </a:highlight>
              </a:rPr>
              <a:t>privées</a:t>
            </a:r>
            <a:endParaRPr>
              <a:solidFill>
                <a:srgbClr val="999999"/>
              </a:solidFill>
              <a:highlight>
                <a:srgbClr val="F4CC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fr">
                <a:solidFill>
                  <a:srgbClr val="4A86E8"/>
                </a:solidFill>
                <a:highlight>
                  <a:srgbClr val="D9EAD3"/>
                </a:highlight>
              </a:rPr>
              <a:t>Méthodes publiques</a:t>
            </a:r>
            <a:endParaRPr>
              <a:solidFill>
                <a:srgbClr val="4A86E8"/>
              </a:solidFill>
              <a:highlight>
                <a:srgbClr val="D9EAD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fr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999999"/>
                </a:solidFill>
                <a:highlight>
                  <a:srgbClr val="F4CCCC"/>
                </a:highlight>
              </a:rPr>
              <a:t>Méthode privées</a:t>
            </a:r>
            <a:endParaRPr>
              <a:solidFill>
                <a:srgbClr val="999999"/>
              </a:solidFill>
              <a:highlight>
                <a:srgbClr val="F4CCCC"/>
              </a:highlight>
            </a:endParaRPr>
          </a:p>
        </p:txBody>
      </p:sp>
      <p:sp>
        <p:nvSpPr>
          <p:cNvPr id="597" name="Google Shape;597;p78"/>
          <p:cNvSpPr txBox="1"/>
          <p:nvPr/>
        </p:nvSpPr>
        <p:spPr>
          <a:xfrm>
            <a:off x="5988875" y="1749375"/>
            <a:ext cx="840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latin typeface="Consolas"/>
                <a:ea typeface="Consolas"/>
                <a:cs typeface="Consolas"/>
                <a:sym typeface="Consolas"/>
              </a:rPr>
              <a:t>Objet</a:t>
            </a:r>
            <a:endParaRPr b="1" i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8" name="Google Shape;598;p78"/>
          <p:cNvCxnSpPr/>
          <p:nvPr/>
        </p:nvCxnSpPr>
        <p:spPr>
          <a:xfrm rot="10800000">
            <a:off x="6206197" y="3356890"/>
            <a:ext cx="96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78"/>
          <p:cNvCxnSpPr/>
          <p:nvPr/>
        </p:nvCxnSpPr>
        <p:spPr>
          <a:xfrm flipH="1" rot="10800000">
            <a:off x="3667246" y="2965500"/>
            <a:ext cx="15900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00" name="Google Shape;600;p78"/>
          <p:cNvCxnSpPr/>
          <p:nvPr/>
        </p:nvCxnSpPr>
        <p:spPr>
          <a:xfrm>
            <a:off x="3655721" y="3515900"/>
            <a:ext cx="160590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75" y="445025"/>
            <a:ext cx="1246426" cy="12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idx="1" type="body"/>
          </p:nvPr>
        </p:nvSpPr>
        <p:spPr>
          <a:xfrm>
            <a:off x="311700" y="1152475"/>
            <a:ext cx="8520600" cy="3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Il existe des modificateurs d’accès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les 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les 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propriétés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les </a:t>
            </a: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méthodes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Modificateurs d’accès (mots-clés)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public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accessible depuis toutes les classes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protected : restreint aux classes filles et aux classes du même package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b="1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private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restreint à la classe de définition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package-private, </a:t>
            </a: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défaut (si on n’écrit rien)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■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Accès restreint au package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7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Modifier l’accès</a:t>
            </a:r>
            <a:endParaRPr/>
          </a:p>
        </p:txBody>
      </p:sp>
      <p:sp>
        <p:nvSpPr>
          <p:cNvPr id="608" name="Google Shape;608;p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9" name="Google Shape;60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75" y="445025"/>
            <a:ext cx="1246426" cy="12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0"/>
          <p:cNvSpPr txBox="1"/>
          <p:nvPr>
            <p:ph idx="1" type="body"/>
          </p:nvPr>
        </p:nvSpPr>
        <p:spPr>
          <a:xfrm>
            <a:off x="311700" y="1000075"/>
            <a:ext cx="8520600" cy="15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d’avoir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méthodes sans instancier d’objet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des variables, méthodes, classes internes ou blocs de code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Indique l’appartenance à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plutôt qu’à un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élément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est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commun à tous les objets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la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 mot-clé </a:t>
            </a:r>
            <a:r>
              <a:rPr i="1" lang="fr"/>
              <a:t>static</a:t>
            </a:r>
            <a:endParaRPr i="1"/>
          </a:p>
        </p:txBody>
      </p:sp>
      <p:sp>
        <p:nvSpPr>
          <p:cNvPr id="616" name="Google Shape;616;p80"/>
          <p:cNvSpPr txBox="1"/>
          <p:nvPr>
            <p:ph type="title"/>
          </p:nvPr>
        </p:nvSpPr>
        <p:spPr>
          <a:xfrm>
            <a:off x="311700" y="2350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 mot-clé </a:t>
            </a:r>
            <a:r>
              <a:rPr i="1" lang="fr"/>
              <a:t>final</a:t>
            </a:r>
            <a:endParaRPr i="1"/>
          </a:p>
        </p:txBody>
      </p:sp>
      <p:sp>
        <p:nvSpPr>
          <p:cNvPr id="617" name="Google Shape;617;p80"/>
          <p:cNvSpPr txBox="1"/>
          <p:nvPr>
            <p:ph idx="1" type="body"/>
          </p:nvPr>
        </p:nvSpPr>
        <p:spPr>
          <a:xfrm>
            <a:off x="311700" y="29050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des variables, méthodes, classes, classes internes (même statiques)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Devant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indique qu’elle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 peut pas être redéfinie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Devant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indique qu’elle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 peut pas être dérivée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Devant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indique qu’elle ne peut être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initialisée qu’une fois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pour rendre une variable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constante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combiner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1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Définition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d’une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extension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caractéristiques d’une autre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forme (parmi d’autres)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relation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entre les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Chat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Animal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Sert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regrouper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caractéristiques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communes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(pour une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mère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Sert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préciser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spécification d’un modèle d’objets (pour une classe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 une classe Chien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hérite de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la classe Animal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classe Animal regroupe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caractéristiques communes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aux animaux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chien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est un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(hérite de) Animal, mais a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caractéristiques propres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Char char="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plus des caractéristiques de Animal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8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Héritage</a:t>
            </a:r>
            <a:r>
              <a:rPr lang="fr"/>
              <a:t> </a:t>
            </a:r>
            <a:r>
              <a:rPr lang="fr" sz="1800">
                <a:solidFill>
                  <a:srgbClr val="999999"/>
                </a:solidFill>
              </a:rPr>
              <a:t>(mot-clé : </a:t>
            </a:r>
            <a:r>
              <a:rPr i="1" lang="fr" sz="1800">
                <a:solidFill>
                  <a:srgbClr val="999999"/>
                </a:solidFill>
              </a:rPr>
              <a:t>extends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pic>
        <p:nvPicPr>
          <p:cNvPr descr="Résultat de recherche d'images pour &quot;héritage java simple&quot;" id="625" name="Google Shape;6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705" y="3161475"/>
            <a:ext cx="1705595" cy="15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idx="1" type="body"/>
          </p:nvPr>
        </p:nvSpPr>
        <p:spPr>
          <a:xfrm>
            <a:off x="311700" y="1152475"/>
            <a:ext cx="85206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Plusieurs signatures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une même méthode (dans la même classe)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avecUnParametre)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avecDeux,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parametres)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héritage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dans une sous-classe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Redéfinir des méthodes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même signature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Même méthode avec un comportement “plus spécifique”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8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Surcharge de méthode</a:t>
            </a:r>
            <a:endParaRPr/>
          </a:p>
        </p:txBody>
      </p:sp>
      <p:sp>
        <p:nvSpPr>
          <p:cNvPr id="633" name="Google Shape;633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4294967295" type="subTitle"/>
          </p:nvPr>
        </p:nvSpPr>
        <p:spPr>
          <a:xfrm>
            <a:off x="2549400" y="2742300"/>
            <a:ext cx="40452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Et pourquoi Java est apparu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183570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3600"/>
              <a:t>Rappels sur la programmation</a:t>
            </a:r>
            <a:endParaRPr sz="3600"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311700" y="1152475"/>
            <a:ext cx="8520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TODO : détailler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Types d’objets renvoyés en cas d’erreur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laisser se propager (indiquer au compilateur par throws …)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 à intercepter avec une instruction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try / catch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Exercice sur les exceptions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Forcer une NullPointerException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Intercepter la NullPointerException et afficher un message d’erreur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exceptions</a:t>
            </a:r>
            <a:endParaRPr/>
          </a:p>
        </p:txBody>
      </p:sp>
      <p:sp>
        <p:nvSpPr>
          <p:cNvPr id="640" name="Google Shape;640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>
            <p:ph idx="1" type="body"/>
          </p:nvPr>
        </p:nvSpPr>
        <p:spPr>
          <a:xfrm>
            <a:off x="311700" y="1152475"/>
            <a:ext cx="8520600" cy="15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une classe, désigne l’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instance de la classe courante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elle-même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this(</a:t>
            </a: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avec des parenthèses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désigne l’appel à un constructeur de cette classe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8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fr"/>
              <a:t>this</a:t>
            </a:r>
            <a:endParaRPr i="1"/>
          </a:p>
        </p:txBody>
      </p:sp>
      <p:sp>
        <p:nvSpPr>
          <p:cNvPr id="647" name="Google Shape;647;p84"/>
          <p:cNvSpPr txBox="1"/>
          <p:nvPr>
            <p:ph idx="1" type="body"/>
          </p:nvPr>
        </p:nvSpPr>
        <p:spPr>
          <a:xfrm>
            <a:off x="311700" y="33622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une classe, désigne l’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instance de la classe mère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surtout d’accéder aux membres de la classe mère : super.methodeDeLaClasseMere()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super(</a:t>
            </a: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avec des parenthèses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désigne l’appel à un constructeur de la classe mère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84"/>
          <p:cNvSpPr txBox="1"/>
          <p:nvPr>
            <p:ph type="title"/>
          </p:nvPr>
        </p:nvSpPr>
        <p:spPr>
          <a:xfrm>
            <a:off x="311700" y="2654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fr"/>
              <a:t>super</a:t>
            </a:r>
            <a:endParaRPr i="1"/>
          </a:p>
        </p:txBody>
      </p:sp>
      <p:sp>
        <p:nvSpPr>
          <p:cNvPr id="649" name="Google Shape;649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idx="1" type="body"/>
          </p:nvPr>
        </p:nvSpPr>
        <p:spPr>
          <a:xfrm>
            <a:off x="311700" y="115247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Importer une classe d’un package dans un classe d’un autre package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Java, you do not need to add import statements for classes that exist within the same package (they are actually automatically “imported” by the compiler).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Voir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https://www.w3schools.com/java/java_packages.asp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Packages et </a:t>
            </a:r>
            <a:r>
              <a:rPr i="1" lang="fr"/>
              <a:t>import</a:t>
            </a:r>
            <a:endParaRPr i="1"/>
          </a:p>
        </p:txBody>
      </p:sp>
      <p:sp>
        <p:nvSpPr>
          <p:cNvPr id="656" name="Google Shape;656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6"/>
          <p:cNvSpPr txBox="1"/>
          <p:nvPr>
            <p:ph idx="1" type="body"/>
          </p:nvPr>
        </p:nvSpPr>
        <p:spPr>
          <a:xfrm>
            <a:off x="311700" y="115247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== compare les références mémoire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des types primitifs, == compare leurs valeurs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des objets, == compare leur emplacements en mémoire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.equals()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est une méthode de la classe Object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 non redéfinie, effectue un == sur les références mémoire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 redéfinie, elle sert par exemple pour comparer de valeur à valeur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 pas oublier de redéfinir la méthode hashCode()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Voir :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https://www.baeldung.com/java-comparing-objects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8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Opérateur == et equals/hashCode</a:t>
            </a:r>
            <a:endParaRPr i="1"/>
          </a:p>
        </p:txBody>
      </p:sp>
      <p:sp>
        <p:nvSpPr>
          <p:cNvPr id="663" name="Google Shape;663;p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7"/>
          <p:cNvSpPr txBox="1"/>
          <p:nvPr>
            <p:ph idx="1" type="body"/>
          </p:nvPr>
        </p:nvSpPr>
        <p:spPr>
          <a:xfrm>
            <a:off x="311700" y="1152475"/>
            <a:ext cx="85206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Comment définir des valeurs constantes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Compatibles avec le formalisme objet (voir énumérations)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valeurs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des constantes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d’instance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valeurs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 static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des constantes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classe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8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constantes</a:t>
            </a:r>
            <a:endParaRPr/>
          </a:p>
        </p:txBody>
      </p:sp>
      <p:sp>
        <p:nvSpPr>
          <p:cNvPr id="670" name="Google Shape;670;p8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1" name="Google Shape;671;p87"/>
          <p:cNvSpPr txBox="1"/>
          <p:nvPr/>
        </p:nvSpPr>
        <p:spPr>
          <a:xfrm>
            <a:off x="4340175" y="2731975"/>
            <a:ext cx="3305100" cy="2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Jour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Jour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(){}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LUNDI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MERCREDI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JEUDI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VENDREDI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DIMANCHE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200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87"/>
          <p:cNvSpPr txBox="1"/>
          <p:nvPr/>
        </p:nvSpPr>
        <p:spPr>
          <a:xfrm>
            <a:off x="664550" y="3064375"/>
            <a:ext cx="39432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LUNDI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MERCREDI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JEUDI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VENDREDI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SAMEDI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DIMANCHE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/>
          </a:p>
        </p:txBody>
      </p:sp>
      <p:sp>
        <p:nvSpPr>
          <p:cNvPr id="673" name="Google Shape;673;p87"/>
          <p:cNvSpPr txBox="1"/>
          <p:nvPr/>
        </p:nvSpPr>
        <p:spPr>
          <a:xfrm>
            <a:off x="6947302" y="2731964"/>
            <a:ext cx="2047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⚠"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Attention !</a:t>
            </a:r>
            <a:endParaRPr/>
          </a:p>
        </p:txBody>
      </p:sp>
      <p:sp>
        <p:nvSpPr>
          <p:cNvPr id="674" name="Google Shape;674;p87"/>
          <p:cNvSpPr txBox="1"/>
          <p:nvPr/>
        </p:nvSpPr>
        <p:spPr>
          <a:xfrm rot="479">
            <a:off x="6895700" y="3087979"/>
            <a:ext cx="2151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 valeur pas </a:t>
            </a:r>
            <a:r>
              <a:rPr b="1"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→ on peut modifier la valeur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8"/>
          <p:cNvSpPr txBox="1"/>
          <p:nvPr>
            <p:ph idx="1" type="body"/>
          </p:nvPr>
        </p:nvSpPr>
        <p:spPr>
          <a:xfrm>
            <a:off x="311700" y="1152475"/>
            <a:ext cx="85206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structurer des constantes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un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un type spécial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déclaré avec le mot-clé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enum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Définit 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liste de valeurs possibles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dans notre application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d’a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ccéder à des valeurs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réutilisables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liste de langues supportées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comparer une donnée à notre énumération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8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énumérations</a:t>
            </a:r>
            <a:r>
              <a:rPr lang="fr" sz="1800">
                <a:solidFill>
                  <a:srgbClr val="999999"/>
                </a:solidFill>
              </a:rPr>
              <a:t>  (mot-clé : </a:t>
            </a:r>
            <a:r>
              <a:rPr i="1" lang="fr" sz="1800">
                <a:solidFill>
                  <a:srgbClr val="999999"/>
                </a:solidFill>
              </a:rPr>
              <a:t>enum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681" name="Google Shape;681;p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2" name="Google Shape;682;p88"/>
          <p:cNvSpPr txBox="1"/>
          <p:nvPr/>
        </p:nvSpPr>
        <p:spPr>
          <a:xfrm>
            <a:off x="5295675" y="2280445"/>
            <a:ext cx="2340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Langage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1" lang="fr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FRANCAIS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1" lang="fr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ANGLAIS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1" lang="fr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ALLEMAND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88"/>
          <p:cNvSpPr txBox="1"/>
          <p:nvPr/>
        </p:nvSpPr>
        <p:spPr>
          <a:xfrm>
            <a:off x="2520900" y="3841475"/>
            <a:ext cx="41022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userLang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utilisateur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getLang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Langage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1" lang="fr">
                <a:solidFill>
                  <a:srgbClr val="CC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FRANCAIS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(userLang)) {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setLocale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"fr_FR"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idx="1" type="body"/>
          </p:nvPr>
        </p:nvSpPr>
        <p:spPr>
          <a:xfrm>
            <a:off x="311700" y="1152475"/>
            <a:ext cx="8520600" cy="3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ensemble de signatures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méthodes publiques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d'un objet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Modèle abstrait des méthodes devant être implémentées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de structurer et de rendre compréhensible le code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un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contrat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d’implémentation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Toute classe qui déclare implémenter l’interface (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implements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doit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méthodes de l’interface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Voir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https://fr.wikibooks.org/wiki/Programmation_Java/Interfaces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Interface</a:t>
            </a:r>
            <a:r>
              <a:rPr lang="fr"/>
              <a:t> </a:t>
            </a:r>
            <a:r>
              <a:rPr lang="fr" sz="1800">
                <a:solidFill>
                  <a:srgbClr val="999999"/>
                </a:solidFill>
              </a:rPr>
              <a:t>(mot-clé : </a:t>
            </a:r>
            <a:r>
              <a:rPr i="1" lang="fr" sz="1800">
                <a:solidFill>
                  <a:srgbClr val="999999"/>
                </a:solidFill>
              </a:rPr>
              <a:t>interface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690" name="Google Shape;690;p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0"/>
          <p:cNvSpPr txBox="1"/>
          <p:nvPr>
            <p:ph idx="1" type="body"/>
          </p:nvPr>
        </p:nvSpPr>
        <p:spPr>
          <a:xfrm>
            <a:off x="311700" y="11524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classe abstraite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 dont l’implémentation n’est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pas complète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mi-chemin entre la classe et l’interface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Pas instanciable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Sert à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factoriser du code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comme base pour des classes filles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Peut aussi servir à empêcher d’instancier une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méthode abstraite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Déclarée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sans implémentation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(sans accolades)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Toute classe contenant une méthode abstraite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doit être abstraite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9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Classes et méthodes abstraites </a:t>
            </a:r>
            <a:r>
              <a:rPr lang="fr" sz="1800">
                <a:solidFill>
                  <a:srgbClr val="999999"/>
                </a:solidFill>
              </a:rPr>
              <a:t>(mot-clé : </a:t>
            </a:r>
            <a:r>
              <a:rPr i="1" lang="fr" sz="1800">
                <a:solidFill>
                  <a:srgbClr val="999999"/>
                </a:solidFill>
              </a:rPr>
              <a:t>abstract</a:t>
            </a:r>
            <a:r>
              <a:rPr lang="fr" sz="1800">
                <a:solidFill>
                  <a:srgbClr val="999999"/>
                </a:solidFill>
              </a:rPr>
              <a:t>)</a:t>
            </a:r>
            <a:endParaRPr/>
          </a:p>
        </p:txBody>
      </p:sp>
      <p:sp>
        <p:nvSpPr>
          <p:cNvPr id="697" name="Google Shape;697;p9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1"/>
          <p:cNvSpPr txBox="1"/>
          <p:nvPr>
            <p:ph idx="1" type="body"/>
          </p:nvPr>
        </p:nvSpPr>
        <p:spPr>
          <a:xfrm>
            <a:off x="311700" y="115247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Gestion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actions ponctuelles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Sert principalement pour implémenter les méthodes d’une interface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Listener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sont automatiquement déclarée </a:t>
            </a:r>
            <a:r>
              <a:rPr b="1"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final</a:t>
            </a:r>
            <a:endParaRPr b="1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Elles ne peuvent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avoir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 constructeur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ni être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dérivation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d’une super-classe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SuperClasse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/*code de la classe*/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attention au ;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implémentation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d’une interface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UneInterface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/*implémentation des méthodes*/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}; </a:t>
            </a: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attention au 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hérite et instancie en même temps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9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Classe anonyme</a:t>
            </a:r>
            <a:endParaRPr/>
          </a:p>
        </p:txBody>
      </p:sp>
      <p:sp>
        <p:nvSpPr>
          <p:cNvPr id="704" name="Google Shape;704;p9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2"/>
          <p:cNvSpPr txBox="1"/>
          <p:nvPr>
            <p:ph idx="1" type="body"/>
          </p:nvPr>
        </p:nvSpPr>
        <p:spPr>
          <a:xfrm>
            <a:off x="311700" y="115247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d’écrire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moins de code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Mais pas toujours plus lisible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Syntaxe : (arguments) -&gt; { bloc de code }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bloc de code sera généralement une seule ligne, donc les { } sont optionnelles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: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9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Les lambdas </a:t>
            </a:r>
            <a:r>
              <a:rPr lang="fr" sz="1800">
                <a:solidFill>
                  <a:srgbClr val="999999"/>
                </a:solidFill>
              </a:rPr>
              <a:t>(depuis Java 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11" name="Google Shape;7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975" y="3170325"/>
            <a:ext cx="5286050" cy="17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une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partie d’un logiciel, mais encore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série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instructions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à destination d’un processeur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Problème : 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⚠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instructions doivent être compatibles avec le processeur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→ Il faut donc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compilateur par type de processeur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Qu’est-ce qu’un programme ?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963" y="2105025"/>
            <a:ext cx="44100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 </a:t>
            </a:r>
            <a:r>
              <a:rPr lang="fr"/>
              <a:t>notés</a:t>
            </a:r>
            <a:endParaRPr/>
          </a:p>
        </p:txBody>
      </p:sp>
      <p:sp>
        <p:nvSpPr>
          <p:cNvPr id="718" name="Google Shape;718;p9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9" name="Google Shape;719;p93"/>
          <p:cNvSpPr txBox="1"/>
          <p:nvPr/>
        </p:nvSpPr>
        <p:spPr>
          <a:xfrm>
            <a:off x="6080575" y="2015673"/>
            <a:ext cx="6777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#####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93"/>
          <p:cNvSpPr/>
          <p:nvPr/>
        </p:nvSpPr>
        <p:spPr>
          <a:xfrm>
            <a:off x="753025" y="3520625"/>
            <a:ext cx="6810000" cy="1219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3"/>
          <p:cNvSpPr txBox="1"/>
          <p:nvPr/>
        </p:nvSpPr>
        <p:spPr>
          <a:xfrm>
            <a:off x="7633800" y="3856013"/>
            <a:ext cx="1510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Bonus</a:t>
            </a:r>
            <a:endParaRPr sz="600"/>
          </a:p>
        </p:txBody>
      </p:sp>
      <p:sp>
        <p:nvSpPr>
          <p:cNvPr id="722" name="Google Shape;722;p93"/>
          <p:cNvSpPr/>
          <p:nvPr/>
        </p:nvSpPr>
        <p:spPr>
          <a:xfrm>
            <a:off x="753025" y="1158125"/>
            <a:ext cx="6810000" cy="236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93"/>
          <p:cNvSpPr txBox="1"/>
          <p:nvPr>
            <p:ph idx="4294967295" type="subTitle"/>
          </p:nvPr>
        </p:nvSpPr>
        <p:spPr>
          <a:xfrm>
            <a:off x="3287350" y="589226"/>
            <a:ext cx="51426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à rendre : </a:t>
            </a:r>
            <a:r>
              <a:rPr lang="f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dev.alexandre.chevalier@gmail.com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93"/>
          <p:cNvSpPr txBox="1"/>
          <p:nvPr>
            <p:ph idx="1" type="body"/>
          </p:nvPr>
        </p:nvSpPr>
        <p:spPr>
          <a:xfrm>
            <a:off x="311700" y="1152475"/>
            <a:ext cx="8520600" cy="3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Ecrire des classes dans différents fichiers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 Rectangle, Voiture, Utilisateur, … avec des propriétés et des méthodes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la méthode afficher dans la classe Rectangle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→  </a:t>
            </a:r>
            <a:r>
              <a:rPr lang="fr" sz="14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Rectangle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4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fr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fr" sz="1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	doit afficher :</a:t>
            </a:r>
            <a:endParaRPr sz="1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Faire hériter une classe Square de Rectangle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la méthode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calcul de surface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Ecrire des programmes manipulant plusieurs 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Modéliser une banque et des utilisateurs : CompteBancaire, Client, ...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Utiliser la notion de services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Classes dont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type est défini à la compilation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de définir des classes générique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Pratique pour définir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collections d’objets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type est passé en paramètre de la classe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d’éviter d’abuser du transtypage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9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génériques</a:t>
            </a:r>
            <a:endParaRPr/>
          </a:p>
        </p:txBody>
      </p:sp>
      <p:sp>
        <p:nvSpPr>
          <p:cNvPr id="731" name="Google Shape;731;p9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213" y="2172247"/>
            <a:ext cx="2191175" cy="21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4"/>
          <p:cNvSpPr txBox="1"/>
          <p:nvPr/>
        </p:nvSpPr>
        <p:spPr>
          <a:xfrm>
            <a:off x="5991025" y="2665625"/>
            <a:ext cx="1640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Tasse</a:t>
            </a:r>
            <a:r>
              <a:rPr lang="f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f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génériques</a:t>
            </a:r>
            <a:endParaRPr/>
          </a:p>
        </p:txBody>
      </p:sp>
      <p:sp>
        <p:nvSpPr>
          <p:cNvPr id="739" name="Google Shape;739;p9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0" name="Google Shape;740;p95"/>
          <p:cNvSpPr txBox="1"/>
          <p:nvPr/>
        </p:nvSpPr>
        <p:spPr>
          <a:xfrm>
            <a:off x="501300" y="1548775"/>
            <a:ext cx="35871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Boite de pommes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200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b="1"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Cette boite ne fournit que des pommes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95"/>
          <p:cNvSpPr txBox="1"/>
          <p:nvPr/>
        </p:nvSpPr>
        <p:spPr>
          <a:xfrm>
            <a:off x="4573350" y="445025"/>
            <a:ext cx="4410000" cy="4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Boite à objets (peut contenir des pommes)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Elle est plus </a:t>
            </a:r>
            <a:r>
              <a:rPr lang="fr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générique</a:t>
            </a:r>
            <a:r>
              <a:rPr lang="fr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200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1"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Cette boite fournit des objets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rgbClr val="267F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Si on sait que c'est une pomme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il faut faire un cast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(Pomme)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Si on y avait rangé des oranges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 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(Orange) </a:t>
            </a:r>
            <a:r>
              <a:rPr lang="fr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Types génériques</a:t>
            </a:r>
            <a:endParaRPr/>
          </a:p>
        </p:txBody>
      </p:sp>
      <p:sp>
        <p:nvSpPr>
          <p:cNvPr id="747" name="Google Shape;747;p9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8" name="Google Shape;748;p96"/>
          <p:cNvSpPr txBox="1"/>
          <p:nvPr/>
        </p:nvSpPr>
        <p:spPr>
          <a:xfrm>
            <a:off x="311700" y="1273800"/>
            <a:ext cx="31701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267F99"/>
                </a:solidFill>
                <a:highlight>
                  <a:srgbClr val="F4CCCC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96"/>
          <p:cNvSpPr txBox="1"/>
          <p:nvPr/>
        </p:nvSpPr>
        <p:spPr>
          <a:xfrm>
            <a:off x="3527950" y="2157650"/>
            <a:ext cx="51972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On peut créer différents types de boites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avec la même classe générique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boitePommes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boiteOranges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On peut ne pas écrire le type à droite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Banane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boiteBananes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</a:t>
            </a:r>
            <a:r>
              <a:rPr b="1"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&lt;&gt;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Plus besoin de transtypage (cast)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pomme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boitePommes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orange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boiteOranges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Banane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banane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boiteBananes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7"/>
          <p:cNvSpPr txBox="1"/>
          <p:nvPr>
            <p:ph idx="1" type="body"/>
          </p:nvPr>
        </p:nvSpPr>
        <p:spPr>
          <a:xfrm>
            <a:off x="311700" y="1152475"/>
            <a:ext cx="73758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L’API Collections met à disposition des classes et des interfaces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stocker plusieurs objets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 même type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Différentes classes et interfaces pour différentes structures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Deux grandes familles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Collection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Collection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gérer des groupes d’objets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gérer des ensemble clé/valeur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Implémentations les plus utilisées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ArrayList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&lt;E&gt;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HashMap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&lt;K, V&gt;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9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Java Collections</a:t>
            </a:r>
            <a:endParaRPr/>
          </a:p>
        </p:txBody>
      </p:sp>
      <p:sp>
        <p:nvSpPr>
          <p:cNvPr id="756" name="Google Shape;756;p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57" name="Google Shape;7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00" y="2894975"/>
            <a:ext cx="3177000" cy="1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63" name="Google Shape;76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3" y="239450"/>
            <a:ext cx="8912575" cy="48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8"/>
          <p:cNvSpPr/>
          <p:nvPr/>
        </p:nvSpPr>
        <p:spPr>
          <a:xfrm>
            <a:off x="2485500" y="4571125"/>
            <a:ext cx="807600" cy="478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8"/>
          <p:cNvSpPr/>
          <p:nvPr/>
        </p:nvSpPr>
        <p:spPr>
          <a:xfrm>
            <a:off x="6879744" y="2453153"/>
            <a:ext cx="807600" cy="478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9"/>
          <p:cNvSpPr txBox="1"/>
          <p:nvPr>
            <p:ph idx="1" type="body"/>
          </p:nvPr>
        </p:nvSpPr>
        <p:spPr>
          <a:xfrm>
            <a:off x="311700" y="1152475"/>
            <a:ext cx="8520600" cy="3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L’interface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regroupe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tableaux de taille dynamique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(avec doublons)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Implémentations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ArrayList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SortedList, Stack, Vector, 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Quelques méthodes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add(E)				Ajoute l’élément fourni à la liste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contains(Object)			true si la liste contient l’élément fourni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remove(Object)			Supprime la première occurrence de l’objet de la liste, s’il existe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size()					Renvoie le nombre d’éléments de la liste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toArray()				Convertit la liste en tableau d’objets (Object[])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9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List&lt;E&gt;</a:t>
            </a:r>
            <a:endParaRPr/>
          </a:p>
        </p:txBody>
      </p:sp>
      <p:sp>
        <p:nvSpPr>
          <p:cNvPr id="772" name="Google Shape;772;p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0"/>
          <p:cNvSpPr txBox="1"/>
          <p:nvPr>
            <p:ph idx="1" type="body"/>
          </p:nvPr>
        </p:nvSpPr>
        <p:spPr>
          <a:xfrm>
            <a:off x="311700" y="1152475"/>
            <a:ext cx="85206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L’interface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regroupe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ensembles sans doublons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Implémentations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HashSet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TreeSet, LinkedHashSet, 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Quelques méthodes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add(E)				Ajoute l’élément fourni à l’ensemble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contains(Object)			true si l’ensemble contient l’élément fourni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remove(Object)			Supprime l’objet de l’ensemble, s’il existe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size()					Renvoie le nombre d’éléments de l’ensemble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toArray()				Convertit l’ensemble en tableau d’objets (Object[])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10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Set&lt;E&gt;</a:t>
            </a:r>
            <a:endParaRPr/>
          </a:p>
        </p:txBody>
      </p:sp>
      <p:sp>
        <p:nvSpPr>
          <p:cNvPr id="779" name="Google Shape;779;p10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1"/>
          <p:cNvSpPr txBox="1"/>
          <p:nvPr>
            <p:ph idx="1" type="body"/>
          </p:nvPr>
        </p:nvSpPr>
        <p:spPr>
          <a:xfrm>
            <a:off x="311700" y="1152475"/>
            <a:ext cx="8520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L’interface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regroupe les tableaux associatifs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Implémentations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HashMap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TreeMap, LinkedHashMap, …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Quelques méthodes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containsKey(Object)		true si la map contient l’objet dans ses clés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containsValue(Object)		true si la map contient l’objet dans ses valeurs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put(K, V)				Ajoute le couple clé-valeur dans la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remove(Object)			Supprime l’entrée clé-valeur de la map à partir d’une clé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size()					Renvoie la taille de la map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0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Map&lt;K, V&gt;</a:t>
            </a:r>
            <a:endParaRPr/>
          </a:p>
        </p:txBody>
      </p:sp>
      <p:sp>
        <p:nvSpPr>
          <p:cNvPr id="786" name="Google Shape;786;p10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2"/>
          <p:cNvSpPr txBox="1"/>
          <p:nvPr>
            <p:ph idx="1" type="body"/>
          </p:nvPr>
        </p:nvSpPr>
        <p:spPr>
          <a:xfrm>
            <a:off x="311700" y="1152475"/>
            <a:ext cx="60951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Organisation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d’un projet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 3 couches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principales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Chaque couche a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rôle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spécifique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Intérêt : chaque couche est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indépendante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peut changer de type de BDD sans remettre en cause le reste de l’application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 trois couches : </a:t>
            </a:r>
            <a:endParaRPr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Couche d’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accès aux données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persistence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Couche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métier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logique applicative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Couche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présentation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interface utilisateur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10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Architecture trois tiers</a:t>
            </a:r>
            <a:endParaRPr/>
          </a:p>
        </p:txBody>
      </p:sp>
      <p:sp>
        <p:nvSpPr>
          <p:cNvPr id="793" name="Google Shape;793;p10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4" name="Google Shape;794;p102"/>
          <p:cNvSpPr/>
          <p:nvPr/>
        </p:nvSpPr>
        <p:spPr>
          <a:xfrm>
            <a:off x="6654350" y="977825"/>
            <a:ext cx="548700" cy="743050"/>
          </a:xfrm>
          <a:prstGeom prst="flowChartMagneticDisk">
            <a:avLst/>
          </a:prstGeom>
          <a:solidFill>
            <a:srgbClr val="EFEFEF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2"/>
          <p:cNvSpPr/>
          <p:nvPr/>
        </p:nvSpPr>
        <p:spPr>
          <a:xfrm>
            <a:off x="6610850" y="2084700"/>
            <a:ext cx="635700" cy="9741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2"/>
          <p:cNvSpPr/>
          <p:nvPr/>
        </p:nvSpPr>
        <p:spPr>
          <a:xfrm>
            <a:off x="6637850" y="3546686"/>
            <a:ext cx="581700" cy="586200"/>
          </a:xfrm>
          <a:prstGeom prst="frame">
            <a:avLst>
              <a:gd fmla="val 12500" name="adj1"/>
            </a:avLst>
          </a:prstGeom>
          <a:solidFill>
            <a:srgbClr val="EFEFEF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102"/>
          <p:cNvCxnSpPr/>
          <p:nvPr/>
        </p:nvCxnSpPr>
        <p:spPr>
          <a:xfrm flipH="1">
            <a:off x="6925100" y="1720875"/>
            <a:ext cx="3600" cy="457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8" name="Google Shape;798;p102"/>
          <p:cNvCxnSpPr/>
          <p:nvPr/>
        </p:nvCxnSpPr>
        <p:spPr>
          <a:xfrm flipH="1">
            <a:off x="6925100" y="3064136"/>
            <a:ext cx="3600" cy="457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9" name="Google Shape;799;p102"/>
          <p:cNvSpPr txBox="1"/>
          <p:nvPr/>
        </p:nvSpPr>
        <p:spPr>
          <a:xfrm>
            <a:off x="6654350" y="566825"/>
            <a:ext cx="151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 de données</a:t>
            </a:r>
            <a:endParaRPr>
              <a:solidFill>
                <a:srgbClr val="1155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0" name="Google Shape;800;p102"/>
          <p:cNvSpPr txBox="1"/>
          <p:nvPr/>
        </p:nvSpPr>
        <p:spPr>
          <a:xfrm>
            <a:off x="7246550" y="2230288"/>
            <a:ext cx="151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Serveur applicatif</a:t>
            </a:r>
            <a:endParaRPr>
              <a:solidFill>
                <a:srgbClr val="1155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1" name="Google Shape;801;p102"/>
          <p:cNvSpPr txBox="1"/>
          <p:nvPr/>
        </p:nvSpPr>
        <p:spPr>
          <a:xfrm>
            <a:off x="6610850" y="4132875"/>
            <a:ext cx="635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Client</a:t>
            </a:r>
            <a:endParaRPr>
              <a:solidFill>
                <a:srgbClr val="1155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2" name="Google Shape;802;p102"/>
          <p:cNvSpPr txBox="1"/>
          <p:nvPr/>
        </p:nvSpPr>
        <p:spPr>
          <a:xfrm>
            <a:off x="7186700" y="1556050"/>
            <a:ext cx="1860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Lire, écrire, transformer </a:t>
            </a:r>
            <a:r>
              <a:rPr b="1" lang="fr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des données brutes</a:t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3" name="Google Shape;803;p102"/>
          <p:cNvSpPr txBox="1"/>
          <p:nvPr/>
        </p:nvSpPr>
        <p:spPr>
          <a:xfrm>
            <a:off x="7186700" y="3001238"/>
            <a:ext cx="1860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Fournir des services</a:t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Répondre à des requêtes</a:t>
            </a:r>
            <a:endParaRPr b="1"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4" name="Google Shape;804;p102"/>
          <p:cNvSpPr txBox="1"/>
          <p:nvPr/>
        </p:nvSpPr>
        <p:spPr>
          <a:xfrm>
            <a:off x="7248519" y="2439089"/>
            <a:ext cx="16128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Logique de l’application</a:t>
            </a:r>
            <a:endParaRPr b="1" sz="10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5" name="Google Shape;805;p102"/>
          <p:cNvSpPr/>
          <p:nvPr/>
        </p:nvSpPr>
        <p:spPr>
          <a:xfrm>
            <a:off x="6689713" y="2496975"/>
            <a:ext cx="273900" cy="2736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02"/>
          <p:cNvSpPr/>
          <p:nvPr/>
        </p:nvSpPr>
        <p:spPr>
          <a:xfrm>
            <a:off x="6347900" y="1634200"/>
            <a:ext cx="94500" cy="508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02"/>
          <p:cNvSpPr/>
          <p:nvPr/>
        </p:nvSpPr>
        <p:spPr>
          <a:xfrm>
            <a:off x="6347900" y="3080500"/>
            <a:ext cx="94500" cy="508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02"/>
          <p:cNvSpPr/>
          <p:nvPr/>
        </p:nvSpPr>
        <p:spPr>
          <a:xfrm>
            <a:off x="6347900" y="2357350"/>
            <a:ext cx="94500" cy="508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 fonctionnement de Java permet de contourner ce problème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même code source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peut être exécuté sur plusieurs plateformes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Sans recompilation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 un interpréteur par plateforme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Quel rapport avec Java ?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478" y="2594125"/>
            <a:ext cx="2377050" cy="22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3"/>
          <p:cNvSpPr txBox="1"/>
          <p:nvPr>
            <p:ph idx="1" type="body"/>
          </p:nvPr>
        </p:nvSpPr>
        <p:spPr>
          <a:xfrm>
            <a:off x="311700" y="1152475"/>
            <a:ext cx="85206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Echange des données avec les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bases de données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Récupération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stockage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 données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Mise à disposition des données brutes sous forme d’</a:t>
            </a:r>
            <a:r>
              <a:rPr b="1"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objets</a:t>
            </a:r>
            <a:endParaRPr b="1" u="sng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Ces objets sont échangés avec la couche supérieure : la couche de service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10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Couche d’accès aux données</a:t>
            </a:r>
            <a:endParaRPr/>
          </a:p>
        </p:txBody>
      </p:sp>
      <p:sp>
        <p:nvSpPr>
          <p:cNvPr id="815" name="Google Shape;815;p1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16" name="Google Shape;816;p103"/>
          <p:cNvPicPr preferRelativeResize="0"/>
          <p:nvPr/>
        </p:nvPicPr>
        <p:blipFill rotWithShape="1">
          <a:blip r:embed="rId3">
            <a:alphaModFix/>
          </a:blip>
          <a:srcRect b="17396" l="0" r="0" t="0"/>
          <a:stretch/>
        </p:blipFill>
        <p:spPr>
          <a:xfrm>
            <a:off x="1720950" y="3459925"/>
            <a:ext cx="2293500" cy="96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103"/>
          <p:cNvSpPr txBox="1"/>
          <p:nvPr/>
        </p:nvSpPr>
        <p:spPr>
          <a:xfrm>
            <a:off x="4462950" y="3134300"/>
            <a:ext cx="29601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id;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name;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user1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DAO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getUserById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"0301"</a:t>
            </a:r>
            <a:r>
              <a:rPr lang="fr" sz="105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Google Shape;818;p103"/>
          <p:cNvSpPr txBox="1"/>
          <p:nvPr/>
        </p:nvSpPr>
        <p:spPr>
          <a:xfrm>
            <a:off x="2385600" y="2793450"/>
            <a:ext cx="437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 de données    →    Application Java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448" y="2457175"/>
            <a:ext cx="4651100" cy="23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04"/>
          <p:cNvSpPr txBox="1"/>
          <p:nvPr>
            <p:ph idx="1" type="body"/>
          </p:nvPr>
        </p:nvSpPr>
        <p:spPr>
          <a:xfrm>
            <a:off x="311700" y="1152475"/>
            <a:ext cx="81012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Couche d’abstraction → m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anipulation et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traitements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 les données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Mise à disposition sous forme de </a:t>
            </a:r>
            <a:r>
              <a:rPr b="1"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métier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Ces services sont manipulés par la couche supérieure : la couche de présentation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Méthodes principales du programme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pour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UserService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findUserById(String id)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listAllUsers()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createUser(User user)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Exemple pour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BankService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addMoneyFor(float m, Account a)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info(Account a)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0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Couche métier</a:t>
            </a:r>
            <a:endParaRPr/>
          </a:p>
        </p:txBody>
      </p:sp>
      <p:sp>
        <p:nvSpPr>
          <p:cNvPr id="826" name="Google Shape;826;p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7" name="Google Shape;827;p104"/>
          <p:cNvSpPr/>
          <p:nvPr/>
        </p:nvSpPr>
        <p:spPr>
          <a:xfrm>
            <a:off x="5543043" y="3156386"/>
            <a:ext cx="720000" cy="7200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5"/>
          <p:cNvSpPr txBox="1"/>
          <p:nvPr>
            <p:ph idx="1" type="body"/>
          </p:nvPr>
        </p:nvSpPr>
        <p:spPr>
          <a:xfrm>
            <a:off x="311700" y="1152475"/>
            <a:ext cx="8520600" cy="3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Mise à disposition sous forme de façade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client, une </a:t>
            </a:r>
            <a:r>
              <a:rPr b="1"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 une interface éventuellement graphique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 couche de présentation </a:t>
            </a:r>
            <a:r>
              <a:rPr lang="fr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utilise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les différents services métier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Pour fournir, au choix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application cohérente à l’utilisateur : graphique ou non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API à destination d’une autre application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C’est la partie de l’application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exposée à l’extérieur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Extérieur = côté client =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utilisateur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10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Couche de présentation</a:t>
            </a:r>
            <a:endParaRPr/>
          </a:p>
        </p:txBody>
      </p:sp>
      <p:sp>
        <p:nvSpPr>
          <p:cNvPr id="834" name="Google Shape;834;p10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5" name="Google Shape;8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900" y="2632775"/>
            <a:ext cx="1599101" cy="20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5"/>
          <p:cNvSpPr/>
          <p:nvPr/>
        </p:nvSpPr>
        <p:spPr>
          <a:xfrm>
            <a:off x="6872479" y="2629457"/>
            <a:ext cx="1599000" cy="576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6"/>
          <p:cNvSpPr txBox="1"/>
          <p:nvPr>
            <p:ph idx="1" type="body"/>
          </p:nvPr>
        </p:nvSpPr>
        <p:spPr>
          <a:xfrm>
            <a:off x="311700" y="1152475"/>
            <a:ext cx="6120300" cy="31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API pour se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connecter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aux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bases de données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driver adapté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à la base de données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Déroulement typique 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Chargement du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pilote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Etablissement de la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connexion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Exécution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requêtes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Manipulation des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résultats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10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JDBC </a:t>
            </a:r>
            <a:r>
              <a:rPr b="0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Database Connectivity</a:t>
            </a:r>
            <a:endParaRPr/>
          </a:p>
        </p:txBody>
      </p:sp>
      <p:sp>
        <p:nvSpPr>
          <p:cNvPr id="843" name="Google Shape;843;p10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44" name="Google Shape;8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904" y="40350"/>
            <a:ext cx="3637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JDBC </a:t>
            </a:r>
            <a:r>
              <a:rPr b="0" lang="fr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 Database Connectivity</a:t>
            </a:r>
            <a:endParaRPr/>
          </a:p>
        </p:txBody>
      </p:sp>
      <p:sp>
        <p:nvSpPr>
          <p:cNvPr id="850" name="Google Shape;850;p107"/>
          <p:cNvSpPr txBox="1"/>
          <p:nvPr>
            <p:ph idx="1" type="body"/>
          </p:nvPr>
        </p:nvSpPr>
        <p:spPr>
          <a:xfrm>
            <a:off x="311700" y="1152475"/>
            <a:ext cx="6120300" cy="3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à utiliser pour chaque action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DriverManager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Charger et configurer le pilote de connexion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Connection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 connecter et s’identifier à la base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Statement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 PreparedStatement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Préparer et exécuter la requête à la base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ResultSet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Contenir les résultats pour manipulation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10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52" name="Google Shape;85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75" y="1154375"/>
            <a:ext cx="3179525" cy="28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8"/>
          <p:cNvSpPr txBox="1"/>
          <p:nvPr>
            <p:ph idx="1" type="body"/>
          </p:nvPr>
        </p:nvSpPr>
        <p:spPr>
          <a:xfrm>
            <a:off x="311700" y="1152475"/>
            <a:ext cx="6686400" cy="3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Historiquement avec les librairies AWT et Swing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Aujourd’hui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JavaFX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Outil de conception visuelle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Scene Builder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Sans code,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drag &amp; drop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Génère de code d’interface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simplifier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l’écriture d’une application graphique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Nécessite d’implémenter la logique à côté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Séparation du code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graphique (FXML) 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 code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logique (Java)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Incite à utiliser l’architecture MVC (Modèle Vue Contrôleur)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10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Interface graphiques avec Java</a:t>
            </a:r>
            <a:endParaRPr/>
          </a:p>
        </p:txBody>
      </p:sp>
      <p:sp>
        <p:nvSpPr>
          <p:cNvPr id="859" name="Google Shape;859;p10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0" name="Google Shape;8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100" y="1068412"/>
            <a:ext cx="1214826" cy="12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9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le </a:t>
            </a:r>
            <a:r>
              <a:rPr i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design pattern</a:t>
            </a: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Singleton et prouver qu’il fonctionne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 exemple en affichant l’adresse mémoire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Connexion à une base de données distante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Manipulation des données : sérialisation et désérialisation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Implémenter un DAO CRUD : créer, lire, mettre à jour, supprimer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Créer une première interface graphique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Vue en édition sur une table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éditeur de texte ?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10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Exercices supplémentaires</a:t>
            </a:r>
            <a:endParaRPr/>
          </a:p>
        </p:txBody>
      </p:sp>
      <p:sp>
        <p:nvSpPr>
          <p:cNvPr id="867" name="Google Shape;867;p10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Maven</a:t>
            </a:r>
            <a:endParaRPr/>
          </a:p>
        </p:txBody>
      </p:sp>
      <p:sp>
        <p:nvSpPr>
          <p:cNvPr id="873" name="Google Shape;873;p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4" name="Google Shape;874;p110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Gestionnaire de dépendances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Permet d’ajouter des librairies externes à votre projet Java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 peu l’équivalent de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npm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Concurrent bien connu (surtout en Android) : </a:t>
            </a:r>
            <a:r>
              <a:rPr b="1"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Gradle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5" name="Google Shape;87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50" y="3222369"/>
            <a:ext cx="5037299" cy="1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Spring</a:t>
            </a:r>
            <a:endParaRPr/>
          </a:p>
        </p:txBody>
      </p:sp>
      <p:sp>
        <p:nvSpPr>
          <p:cNvPr id="881" name="Google Shape;881;p1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2" name="Google Shape;882;p111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Injection de dépendances (Spring)</a:t>
            </a:r>
            <a:endParaRPr/>
          </a:p>
        </p:txBody>
      </p:sp>
      <p:sp>
        <p:nvSpPr>
          <p:cNvPr id="888" name="Google Shape;888;p1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9" name="Google Shape;889;p112"/>
          <p:cNvSpPr txBox="1"/>
          <p:nvPr>
            <p:ph idx="1" type="body"/>
          </p:nvPr>
        </p:nvSpPr>
        <p:spPr>
          <a:xfrm>
            <a:off x="311700" y="1152475"/>
            <a:ext cx="85206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fr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TODO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